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3" r:id="rId1"/>
    <p:sldMasterId id="2147483795" r:id="rId2"/>
    <p:sldMasterId id="2147483797" r:id="rId3"/>
    <p:sldMasterId id="2147483799" r:id="rId4"/>
    <p:sldMasterId id="2147483801" r:id="rId5"/>
    <p:sldMasterId id="2147483803" r:id="rId6"/>
    <p:sldMasterId id="2147483805" r:id="rId7"/>
    <p:sldMasterId id="2147483829" r:id="rId8"/>
    <p:sldMasterId id="2147483831" r:id="rId9"/>
    <p:sldMasterId id="2147483888" r:id="rId10"/>
  </p:sldMasterIdLst>
  <p:notesMasterIdLst>
    <p:notesMasterId r:id="rId93"/>
  </p:notesMasterIdLst>
  <p:handoutMasterIdLst>
    <p:handoutMasterId r:id="rId94"/>
  </p:handoutMasterIdLst>
  <p:sldIdLst>
    <p:sldId id="256" r:id="rId11"/>
    <p:sldId id="338" r:id="rId12"/>
    <p:sldId id="445" r:id="rId13"/>
    <p:sldId id="446" r:id="rId14"/>
    <p:sldId id="344" r:id="rId15"/>
    <p:sldId id="358" r:id="rId16"/>
    <p:sldId id="348" r:id="rId17"/>
    <p:sldId id="353" r:id="rId18"/>
    <p:sldId id="345" r:id="rId19"/>
    <p:sldId id="352" r:id="rId20"/>
    <p:sldId id="354" r:id="rId21"/>
    <p:sldId id="355" r:id="rId22"/>
    <p:sldId id="341" r:id="rId23"/>
    <p:sldId id="342" r:id="rId24"/>
    <p:sldId id="343" r:id="rId25"/>
    <p:sldId id="349" r:id="rId26"/>
    <p:sldId id="453" r:id="rId27"/>
    <p:sldId id="321" r:id="rId28"/>
    <p:sldId id="347" r:id="rId29"/>
    <p:sldId id="416" r:id="rId30"/>
    <p:sldId id="387" r:id="rId31"/>
    <p:sldId id="372" r:id="rId32"/>
    <p:sldId id="373" r:id="rId33"/>
    <p:sldId id="397" r:id="rId34"/>
    <p:sldId id="374" r:id="rId35"/>
    <p:sldId id="350" r:id="rId36"/>
    <p:sldId id="334" r:id="rId37"/>
    <p:sldId id="335" r:id="rId38"/>
    <p:sldId id="336" r:id="rId39"/>
    <p:sldId id="337" r:id="rId40"/>
    <p:sldId id="418" r:id="rId41"/>
    <p:sldId id="419" r:id="rId42"/>
    <p:sldId id="420" r:id="rId43"/>
    <p:sldId id="421" r:id="rId44"/>
    <p:sldId id="351" r:id="rId45"/>
    <p:sldId id="340" r:id="rId46"/>
    <p:sldId id="332" r:id="rId47"/>
    <p:sldId id="361" r:id="rId48"/>
    <p:sldId id="362" r:id="rId49"/>
    <p:sldId id="364" r:id="rId50"/>
    <p:sldId id="365" r:id="rId51"/>
    <p:sldId id="423" r:id="rId52"/>
    <p:sldId id="399" r:id="rId53"/>
    <p:sldId id="402" r:id="rId54"/>
    <p:sldId id="450" r:id="rId55"/>
    <p:sldId id="405" r:id="rId56"/>
    <p:sldId id="404" r:id="rId57"/>
    <p:sldId id="406" r:id="rId58"/>
    <p:sldId id="388" r:id="rId59"/>
    <p:sldId id="367" r:id="rId60"/>
    <p:sldId id="369" r:id="rId61"/>
    <p:sldId id="371" r:id="rId62"/>
    <p:sldId id="389" r:id="rId63"/>
    <p:sldId id="383" r:id="rId64"/>
    <p:sldId id="384" r:id="rId65"/>
    <p:sldId id="385" r:id="rId66"/>
    <p:sldId id="394" r:id="rId67"/>
    <p:sldId id="425" r:id="rId68"/>
    <p:sldId id="422" r:id="rId69"/>
    <p:sldId id="447" r:id="rId70"/>
    <p:sldId id="443" r:id="rId71"/>
    <p:sldId id="427" r:id="rId72"/>
    <p:sldId id="432" r:id="rId73"/>
    <p:sldId id="433" r:id="rId74"/>
    <p:sldId id="434" r:id="rId75"/>
    <p:sldId id="401" r:id="rId76"/>
    <p:sldId id="408" r:id="rId77"/>
    <p:sldId id="428" r:id="rId78"/>
    <p:sldId id="435" r:id="rId79"/>
    <p:sldId id="438" r:id="rId80"/>
    <p:sldId id="439" r:id="rId81"/>
    <p:sldId id="442" r:id="rId82"/>
    <p:sldId id="390" r:id="rId83"/>
    <p:sldId id="378" r:id="rId84"/>
    <p:sldId id="377" r:id="rId85"/>
    <p:sldId id="376" r:id="rId86"/>
    <p:sldId id="381" r:id="rId87"/>
    <p:sldId id="382" r:id="rId88"/>
    <p:sldId id="429" r:id="rId89"/>
    <p:sldId id="452" r:id="rId90"/>
    <p:sldId id="430" r:id="rId91"/>
    <p:sldId id="448" r:id="rId92"/>
  </p:sldIdLst>
  <p:sldSz cx="9144000" cy="5143500" type="screen16x9"/>
  <p:notesSz cx="7010400" cy="9296400"/>
  <p:defaultTex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p:defaultTextStyle>
  <p:extLst>
    <p:ext uri="{521415D9-36F7-43E2-AB2F-B90AF26B5E84}">
      <p14:sectionLst xmlns:p14="http://schemas.microsoft.com/office/powerpoint/2010/main">
        <p14:section name="Header" id="{CB66E2B1-D48B-42E4-B8D0-AB55D8C0EF69}">
          <p14:sldIdLst>
            <p14:sldId id="256"/>
            <p14:sldId id="338"/>
            <p14:sldId id="445"/>
            <p14:sldId id="446"/>
            <p14:sldId id="344"/>
          </p14:sldIdLst>
        </p14:section>
        <p14:section name="Chart Selector" id="{58CB7A62-9524-4E73-BF41-129B1AD84768}">
          <p14:sldIdLst/>
        </p14:section>
        <p14:section name="      Chart Selector" id="{F9C74404-E012-4773-81E3-6B5C58401E5C}">
          <p14:sldIdLst>
            <p14:sldId id="358"/>
            <p14:sldId id="348"/>
            <p14:sldId id="353"/>
            <p14:sldId id="345"/>
            <p14:sldId id="352"/>
            <p14:sldId id="354"/>
          </p14:sldIdLst>
        </p14:section>
        <p14:section name="      Coloring Guidelines" id="{8AE0F8FD-5823-4F19-82F3-4090C269A2D1}">
          <p14:sldIdLst>
            <p14:sldId id="355"/>
            <p14:sldId id="341"/>
            <p14:sldId id="342"/>
            <p14:sldId id="343"/>
            <p14:sldId id="349"/>
            <p14:sldId id="453"/>
          </p14:sldIdLst>
        </p14:section>
        <p14:section name="Chart Catalogue" id="{FF81166C-C5DB-437F-9168-0B88D1F6A8A9}">
          <p14:sldIdLst>
            <p14:sldId id="321"/>
            <p14:sldId id="347"/>
            <p14:sldId id="416"/>
          </p14:sldIdLst>
        </p14:section>
        <p14:section name="Trend Charts" id="{0A5C0F21-5C35-40C1-9B93-5B0E7E62F6B1}">
          <p14:sldIdLst>
            <p14:sldId id="387"/>
          </p14:sldIdLst>
        </p14:section>
        <p14:section name="      Line Charts" id="{B758BF03-FA14-43AA-8A13-DAE92914548A}">
          <p14:sldIdLst>
            <p14:sldId id="372"/>
            <p14:sldId id="373"/>
            <p14:sldId id="397"/>
            <p14:sldId id="374"/>
          </p14:sldIdLst>
        </p14:section>
        <p14:section name="Comparison Charts" id="{8369BF19-10AC-42AE-9099-FA814611517D}">
          <p14:sldIdLst>
            <p14:sldId id="350"/>
          </p14:sldIdLst>
        </p14:section>
        <p14:section name="      Bar Charts" id="{6DADD9C5-6CD7-483F-8C8E-0D0668E3703E}">
          <p14:sldIdLst>
            <p14:sldId id="334"/>
            <p14:sldId id="335"/>
            <p14:sldId id="336"/>
            <p14:sldId id="337"/>
            <p14:sldId id="418"/>
          </p14:sldIdLst>
        </p14:section>
        <p14:section name="      Radar" id="{29408230-FD57-4CBC-AE2F-08983162E3A2}">
          <p14:sldIdLst>
            <p14:sldId id="419"/>
          </p14:sldIdLst>
        </p14:section>
        <p14:section name="      Bubble Chart" id="{93B0F7AA-AAFF-492C-ABE9-6E84997678EA}">
          <p14:sldIdLst>
            <p14:sldId id="420"/>
          </p14:sldIdLst>
        </p14:section>
        <p14:section name="      Wordcloud" id="{FCB9E7A7-16D8-490A-A130-8D397DBDB17E}">
          <p14:sldIdLst>
            <p14:sldId id="421"/>
          </p14:sldIdLst>
        </p14:section>
        <p14:section name="Composition Charts" id="{BB6400B9-42E8-4EC8-ADE9-B8F381ED540A}">
          <p14:sldIdLst>
            <p14:sldId id="351"/>
          </p14:sldIdLst>
        </p14:section>
        <p14:section name="      Pie Charts" id="{DED7C1F6-AD8B-4753-8BD3-CD61B132DA48}">
          <p14:sldIdLst>
            <p14:sldId id="340"/>
            <p14:sldId id="332"/>
          </p14:sldIdLst>
        </p14:section>
        <p14:section name="      Treemap" id="{5E20B221-F83C-4041-AC2D-C6E33B550B34}">
          <p14:sldIdLst>
            <p14:sldId id="361"/>
            <p14:sldId id="362"/>
            <p14:sldId id="364"/>
            <p14:sldId id="365"/>
          </p14:sldIdLst>
        </p14:section>
        <p14:section name="Correlation" id="{8ED34F27-5122-4ED8-B595-0C28F71958D4}">
          <p14:sldIdLst>
            <p14:sldId id="423"/>
          </p14:sldIdLst>
        </p14:section>
        <p14:section name="      Heatmap" id="{51D393D4-AEC4-41CD-91E8-3AC86D713097}">
          <p14:sldIdLst>
            <p14:sldId id="399"/>
            <p14:sldId id="402"/>
            <p14:sldId id="450"/>
          </p14:sldIdLst>
        </p14:section>
        <p14:section name="      Scatter Plot" id="{B2F48703-0204-4C42-801C-E070F4424DD5}">
          <p14:sldIdLst>
            <p14:sldId id="405"/>
            <p14:sldId id="404"/>
            <p14:sldId id="406"/>
          </p14:sldIdLst>
        </p14:section>
        <p14:section name="Ranking" id="{F5BABFAC-DF73-4547-878A-5459FDF5CC16}">
          <p14:sldIdLst>
            <p14:sldId id="388"/>
          </p14:sldIdLst>
        </p14:section>
        <p14:section name="      Bump Chart" id="{0D1D627C-7161-4DF3-A885-F051C0C126A3}">
          <p14:sldIdLst>
            <p14:sldId id="367"/>
            <p14:sldId id="369"/>
            <p14:sldId id="371"/>
          </p14:sldIdLst>
        </p14:section>
        <p14:section name="Spatial" id="{764B4985-F1E0-4B29-8D97-F918806A100C}">
          <p14:sldIdLst>
            <p14:sldId id="389"/>
          </p14:sldIdLst>
        </p14:section>
        <p14:section name="      Geo" id="{C1123D00-6C72-4D05-A21E-1DAFE4800E06}">
          <p14:sldIdLst>
            <p14:sldId id="383"/>
            <p14:sldId id="384"/>
            <p14:sldId id="385"/>
            <p14:sldId id="394"/>
          </p14:sldIdLst>
        </p14:section>
        <p14:section name="Hierarchy" id="{CC1FEC44-EABC-47A7-8507-CB3160943A4D}">
          <p14:sldIdLst>
            <p14:sldId id="425"/>
          </p14:sldIdLst>
        </p14:section>
        <p14:section name="      Dendrogram" id="{6092EC82-3D02-4E53-990B-08110044CABC}">
          <p14:sldIdLst>
            <p14:sldId id="422"/>
          </p14:sldIdLst>
        </p14:section>
        <p14:section name="Flow" id="{6F9C4839-D07C-44C5-B468-FAE7EF3A423A}">
          <p14:sldIdLst>
            <p14:sldId id="447"/>
          </p14:sldIdLst>
        </p14:section>
        <p14:section name="      Sankey" id="{B28AD435-6BD4-4157-8386-0DE0F306A487}">
          <p14:sldIdLst>
            <p14:sldId id="443"/>
          </p14:sldIdLst>
        </p14:section>
        <p14:section name="Information" id="{5B13658E-7486-4050-AEB3-1B66097E9F70}">
          <p14:sldIdLst>
            <p14:sldId id="427"/>
          </p14:sldIdLst>
        </p14:section>
        <p14:section name="      Single Value" id="{805ADB8D-D492-483B-88AB-B0B5E5E7A4C6}">
          <p14:sldIdLst>
            <p14:sldId id="432"/>
            <p14:sldId id="433"/>
          </p14:sldIdLst>
        </p14:section>
        <p14:section name="      Gauge Charts" id="{AFEAD4C9-B8BF-4E8D-8611-63562EE3C867}">
          <p14:sldIdLst>
            <p14:sldId id="434"/>
          </p14:sldIdLst>
        </p14:section>
        <p14:section name="      Tables" id="{50F59E2F-25E5-436A-8EBB-C0A2F211A824}">
          <p14:sldIdLst>
            <p14:sldId id="401"/>
            <p14:sldId id="408"/>
          </p14:sldIdLst>
        </p14:section>
        <p14:section name="Special Purpose Charts" id="{223AF4B5-1425-448B-BC88-DA9CF4CCF3F8}">
          <p14:sldIdLst>
            <p14:sldId id="428"/>
            <p14:sldId id="435"/>
            <p14:sldId id="438"/>
            <p14:sldId id="439"/>
            <p14:sldId id="442"/>
          </p14:sldIdLst>
        </p14:section>
        <p14:section name="Augmented Analytics" id="{15CF636E-CEC1-49D4-B594-8805EC7AC6AA}">
          <p14:sldIdLst>
            <p14:sldId id="390"/>
            <p14:sldId id="378"/>
          </p14:sldIdLst>
        </p14:section>
        <p14:section name="      Conversational Analytics" id="{2D50A202-3DF1-45A4-A017-AAB35DDF388A}">
          <p14:sldIdLst>
            <p14:sldId id="377"/>
            <p14:sldId id="376"/>
          </p14:sldIdLst>
        </p14:section>
        <p14:section name="      Automated Insights" id="{B67E1CB1-0F7A-4C32-AD79-1D007034D379}">
          <p14:sldIdLst>
            <p14:sldId id="381"/>
            <p14:sldId id="382"/>
          </p14:sldIdLst>
        </p14:section>
        <p14:section name="Custom Charts" id="{70A9103A-AB09-41C3-8DA7-AEFA24BE4031}">
          <p14:sldIdLst>
            <p14:sldId id="429"/>
            <p14:sldId id="452"/>
          </p14:sldIdLst>
        </p14:section>
        <p14:section name="Marketplace" id="{1907EDF3-6DC4-4897-83FB-A31FCB026FB3}">
          <p14:sldIdLst>
            <p14:sldId id="430"/>
          </p14:sldIdLst>
        </p14:section>
        <p14:section name="End" id="{8B1FBA66-E54B-4026-B47A-D64677EF75C0}">
          <p14:sldIdLst>
            <p14:sldId id="44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2314">
          <p15:clr>
            <a:srgbClr val="A4A3A4"/>
          </p15:clr>
        </p15:guide>
        <p15:guide id="4" pos="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85D9"/>
    <a:srgbClr val="3196DE"/>
    <a:srgbClr val="1D95DE"/>
    <a:srgbClr val="5EE037"/>
    <a:srgbClr val="0000FF"/>
    <a:srgbClr val="3896DE"/>
    <a:srgbClr val="E03515"/>
    <a:srgbClr val="3596DE"/>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87227" autoAdjust="0"/>
  </p:normalViewPr>
  <p:slideViewPr>
    <p:cSldViewPr snapToGrid="0" snapToObjects="1">
      <p:cViewPr varScale="1">
        <p:scale>
          <a:sx n="134" d="100"/>
          <a:sy n="134" d="100"/>
        </p:scale>
        <p:origin x="1062" y="96"/>
      </p:cViewPr>
      <p:guideLst>
        <p:guide orient="horz" pos="1620"/>
        <p:guide pos="2880"/>
        <p:guide orient="horz" pos="2314"/>
        <p:guide pos="655"/>
      </p:guideLst>
    </p:cSldViewPr>
  </p:slideViewPr>
  <p:notesTextViewPr>
    <p:cViewPr>
      <p:scale>
        <a:sx n="75" d="100"/>
        <a:sy n="75"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presProps" Target="presProps.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dirty="0">
              <a:latin typeface="Open Sans" panose="020B0606030504020204" pitchFamily="34" charset="0"/>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150D3947-FE70-5A45-89B2-42E5A50811BE}" type="datetime1">
              <a:rPr lang="en-US">
                <a:latin typeface="Open Sans" panose="020B0606030504020204" pitchFamily="34" charset="0"/>
              </a:rPr>
              <a:pPr>
                <a:defRPr/>
              </a:pPr>
              <a:t>8/6/2020</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29DBEB6-3D9F-9242-8EF8-D6FB45CF2BF0}" type="slidenum">
              <a:rPr lang="en-US">
                <a:latin typeface="Open Sans" panose="020B0606030504020204" pitchFamily="34" charset="0"/>
              </a:rPr>
              <a:pPr>
                <a:defRPr/>
              </a:pPr>
              <a:t>‹#›</a:t>
            </a:fld>
            <a:endParaRPr lang="en-US" dirty="0">
              <a:latin typeface="Open Sans" panose="020B0606030504020204" pitchFamily="34" charset="0"/>
            </a:endParaRPr>
          </a:p>
        </p:txBody>
      </p:sp>
    </p:spTree>
    <p:extLst>
      <p:ext uri="{BB962C8B-B14F-4D97-AF65-F5344CB8AC3E}">
        <p14:creationId xmlns:p14="http://schemas.microsoft.com/office/powerpoint/2010/main" val="15866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Open Sans" panose="020B0606030504020204" pitchFamily="34" charset="0"/>
                <a:ea typeface="+mn-ea"/>
                <a:cs typeface="+mn-cs"/>
              </a:defRPr>
            </a:lvl1pPr>
          </a:lstStyle>
          <a:p>
            <a:pPr>
              <a:defRPr/>
            </a:pPr>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Open Sans" panose="020B0606030504020204" pitchFamily="34" charset="0"/>
                <a:ea typeface="+mn-ea"/>
                <a:cs typeface="+mn-cs"/>
              </a:defRPr>
            </a:lvl1pPr>
          </a:lstStyle>
          <a:p>
            <a:pPr>
              <a:defRPr/>
            </a:pPr>
            <a:fld id="{33F916AF-83CA-4640-A51D-4056DDDA9D3A}" type="datetime1">
              <a:rPr lang="en-US" smtClean="0"/>
              <a:pPr>
                <a:defRPr/>
              </a:pPr>
              <a:t>8/6/2020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Open Sans" panose="020B0606030504020204"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Open Sans" panose="020B0606030504020204" pitchFamily="34" charset="0"/>
                <a:ea typeface="+mn-ea"/>
                <a:cs typeface="+mn-cs"/>
              </a:defRPr>
            </a:lvl1pPr>
          </a:lstStyle>
          <a:p>
            <a:pPr>
              <a:defRPr/>
            </a:pPr>
            <a:fld id="{4E4594A4-9631-2E47-9072-894E0E79131C}" type="slidenum">
              <a:rPr lang="en-US" smtClean="0"/>
              <a:pPr>
                <a:defRPr/>
              </a:pPr>
              <a:t>‹#›</a:t>
            </a:fld>
            <a:endParaRPr lang="en-US" dirty="0"/>
          </a:p>
        </p:txBody>
      </p:sp>
    </p:spTree>
    <p:extLst>
      <p:ext uri="{BB962C8B-B14F-4D97-AF65-F5344CB8AC3E}">
        <p14:creationId xmlns:p14="http://schemas.microsoft.com/office/powerpoint/2010/main" val="280390916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Open Sans" panose="020B0606030504020204" pitchFamily="34" charset="0"/>
        <a:ea typeface="ＭＳ Ｐゴシック" pitchFamily="-84" charset="-128"/>
        <a:cs typeface="ＭＳ Ｐゴシック" pitchFamily="-84" charset="-128"/>
      </a:defRPr>
    </a:lvl1pPr>
    <a:lvl2pPr marL="457200" algn="l" defTabSz="457200" rtl="0" eaLnBrk="0" fontAlgn="base" hangingPunct="0">
      <a:spcBef>
        <a:spcPct val="30000"/>
      </a:spcBef>
      <a:spcAft>
        <a:spcPct val="0"/>
      </a:spcAft>
      <a:defRPr sz="1200" kern="1200">
        <a:solidFill>
          <a:schemeClr val="tx1"/>
        </a:solidFill>
        <a:latin typeface="Open Sans" panose="020B0606030504020204" pitchFamily="34" charset="0"/>
        <a:ea typeface="ＭＳ Ｐゴシック" pitchFamily="-84" charset="-128"/>
        <a:cs typeface="+mn-cs"/>
      </a:defRPr>
    </a:lvl2pPr>
    <a:lvl3pPr marL="914400" algn="l" defTabSz="457200" rtl="0" eaLnBrk="0" fontAlgn="base" hangingPunct="0">
      <a:spcBef>
        <a:spcPct val="30000"/>
      </a:spcBef>
      <a:spcAft>
        <a:spcPct val="0"/>
      </a:spcAft>
      <a:defRPr sz="1200" kern="1200">
        <a:solidFill>
          <a:schemeClr val="tx1"/>
        </a:solidFill>
        <a:latin typeface="Open Sans" panose="020B0606030504020204" pitchFamily="34" charset="0"/>
        <a:ea typeface="ＭＳ Ｐゴシック" pitchFamily="-84" charset="-128"/>
        <a:cs typeface="+mn-cs"/>
      </a:defRPr>
    </a:lvl3pPr>
    <a:lvl4pPr marL="1371600" algn="l" defTabSz="457200" rtl="0" eaLnBrk="0" fontAlgn="base" hangingPunct="0">
      <a:spcBef>
        <a:spcPct val="30000"/>
      </a:spcBef>
      <a:spcAft>
        <a:spcPct val="0"/>
      </a:spcAft>
      <a:defRPr sz="1200" kern="1200">
        <a:solidFill>
          <a:schemeClr val="tx1"/>
        </a:solidFill>
        <a:latin typeface="Open Sans" panose="020B0606030504020204" pitchFamily="34" charset="0"/>
        <a:ea typeface="ＭＳ Ｐゴシック" pitchFamily="-84" charset="-128"/>
        <a:cs typeface="+mn-cs"/>
      </a:defRPr>
    </a:lvl4pPr>
    <a:lvl5pPr marL="1828800" algn="l" defTabSz="457200" rtl="0" eaLnBrk="0" fontAlgn="base" hangingPunct="0">
      <a:spcBef>
        <a:spcPct val="30000"/>
      </a:spcBef>
      <a:spcAft>
        <a:spcPct val="0"/>
      </a:spcAft>
      <a:defRPr sz="1200" kern="1200">
        <a:solidFill>
          <a:schemeClr val="tx1"/>
        </a:solidFill>
        <a:latin typeface="Open Sans" panose="020B0606030504020204" pitchFamily="3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ublic.tableau.com/profile/matt.chambers#!/vizhome/CarColorEvolutionNorthAmerica/ColorRankOverTim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google.com/spreadsheets/d/1nbk7DWTrO3ax-XaK5x-3P3RER4N5xj8i4IXyOAMYm4c/edit#gid=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public.tableau.com/profile/hemang.bhavasar#!/vizhome/DiabetesDashboard_1/DiabetesDashboard"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auto" latinLnBrk="0" hangingPunct="1">
              <a:lnSpc>
                <a:spcPct val="100000"/>
              </a:lnSpc>
              <a:spcBef>
                <a:spcPts val="0"/>
              </a:spcBef>
              <a:spcAft>
                <a:spcPts val="0"/>
              </a:spcAft>
              <a:buClrTx/>
              <a:buSzTx/>
              <a:buFontTx/>
              <a:buNone/>
              <a:tabLst/>
              <a:defRPr/>
            </a:pPr>
            <a:fld id="{4E4594A4-9631-2E47-9072-894E0E79131C}"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45718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05043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Stack Chart – Important Instruction:</a:t>
            </a:r>
          </a:p>
          <a:p>
            <a:r>
              <a:rPr lang="en-US" sz="1200" b="0" i="0" kern="1200" dirty="0" smtClean="0">
                <a:solidFill>
                  <a:schemeClr val="tx1"/>
                </a:solidFill>
                <a:effectLst/>
                <a:latin typeface="Open Sans" panose="020B0606030504020204" pitchFamily="34" charset="0"/>
                <a:ea typeface="ＭＳ Ｐゴシック" pitchFamily="-84" charset="-128"/>
                <a:cs typeface="ＭＳ Ｐゴシック" pitchFamily="-84" charset="-128"/>
              </a:rPr>
              <a:t>Individual stacks should never be read solely on the basis of y-axis position. They need to be measured based on the stack size – from start</a:t>
            </a:r>
            <a:r>
              <a:rPr lang="en-US" sz="1200" b="0" i="0" kern="1200" baseline="0" dirty="0" smtClean="0">
                <a:solidFill>
                  <a:schemeClr val="tx1"/>
                </a:solidFill>
                <a:effectLst/>
                <a:latin typeface="Open Sans" panose="020B0606030504020204" pitchFamily="34" charset="0"/>
                <a:ea typeface="ＭＳ Ｐゴシック" pitchFamily="-84" charset="-128"/>
                <a:cs typeface="ＭＳ Ｐゴシック" pitchFamily="-84" charset="-128"/>
              </a:rPr>
              <a:t> of the stack marker to the end of the stack marker</a:t>
            </a:r>
            <a:r>
              <a:rPr lang="en-US" sz="1200" b="0" i="0" kern="1200" dirty="0" smtClean="0">
                <a:solidFill>
                  <a:schemeClr val="tx1"/>
                </a:solidFill>
                <a:effectLst/>
                <a:latin typeface="Open Sans" panose="020B0606030504020204" pitchFamily="34" charset="0"/>
                <a:ea typeface="ＭＳ Ｐゴシック" pitchFamily="-84" charset="-128"/>
                <a:cs typeface="ＭＳ Ｐゴシック" pitchFamily="-84" charset="-128"/>
              </a:rPr>
              <a:t>. They are composition of the original bar.</a:t>
            </a:r>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28</a:t>
            </a:fld>
            <a:endParaRPr lang="en-US" dirty="0"/>
          </a:p>
        </p:txBody>
      </p:sp>
    </p:spTree>
    <p:extLst>
      <p:ext uri="{BB962C8B-B14F-4D97-AF65-F5344CB8AC3E}">
        <p14:creationId xmlns:p14="http://schemas.microsoft.com/office/powerpoint/2010/main" val="726335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Lollipop Chart:</a:t>
            </a:r>
            <a:r>
              <a:rPr lang="en-US" b="1" baseline="0" dirty="0" smtClean="0"/>
              <a:t> </a:t>
            </a:r>
            <a:r>
              <a:rPr lang="en-US" dirty="0" smtClean="0"/>
              <a:t>The circle marks can be replaced with any other shape (column, diamond, star)</a:t>
            </a:r>
            <a:r>
              <a:rPr lang="en-US" baseline="0" dirty="0" smtClean="0"/>
              <a:t> </a:t>
            </a:r>
            <a:r>
              <a:rPr lang="en-US" dirty="0" smtClean="0"/>
              <a:t>or image (logo,</a:t>
            </a:r>
            <a:r>
              <a:rPr lang="en-US" baseline="0" dirty="0" smtClean="0"/>
              <a:t> flag etc.)</a:t>
            </a:r>
            <a:r>
              <a:rPr lang="en-US" dirty="0" smtClean="0"/>
              <a:t>.</a:t>
            </a:r>
          </a:p>
          <a:p>
            <a:endParaRPr lang="en-US" dirty="0" smtClean="0"/>
          </a:p>
          <a:p>
            <a:r>
              <a:rPr lang="en-US" dirty="0" smtClean="0"/>
              <a:t>These charts can be further stacked to show their composition (e.g. </a:t>
            </a:r>
            <a:r>
              <a:rPr lang="en-US" b="1" dirty="0" smtClean="0"/>
              <a:t>stacked radial chart, butterfly chart</a:t>
            </a:r>
            <a:r>
              <a:rPr lang="en-US" dirty="0" smtClean="0"/>
              <a:t>).</a:t>
            </a:r>
          </a:p>
          <a:p>
            <a:endParaRPr lang="en-US" dirty="0" smtClean="0"/>
          </a:p>
          <a:p>
            <a:r>
              <a:rPr lang="en-US" b="1" dirty="0" smtClean="0"/>
              <a:t>Range Chart </a:t>
            </a:r>
            <a:r>
              <a:rPr lang="en-US" dirty="0" smtClean="0"/>
              <a:t>is different</a:t>
            </a:r>
            <a:r>
              <a:rPr lang="en-US" baseline="0" dirty="0" smtClean="0"/>
              <a:t> from Gantt Chart. Generally, in Gantt Chart, the bars can be repeated on the same line as in project management a person can work on the same task for different discrete time periods. Also, in Gantt Chart there are other markers such as Milestones, and it is always plotted on time axis.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29</a:t>
            </a:fld>
            <a:endParaRPr lang="en-US" dirty="0"/>
          </a:p>
        </p:txBody>
      </p:sp>
    </p:spTree>
    <p:extLst>
      <p:ext uri="{BB962C8B-B14F-4D97-AF65-F5344CB8AC3E}">
        <p14:creationId xmlns:p14="http://schemas.microsoft.com/office/powerpoint/2010/main" val="2698850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32</a:t>
            </a:fld>
            <a:endParaRPr lang="en-US" dirty="0"/>
          </a:p>
        </p:txBody>
      </p:sp>
    </p:spTree>
    <p:extLst>
      <p:ext uri="{BB962C8B-B14F-4D97-AF65-F5344CB8AC3E}">
        <p14:creationId xmlns:p14="http://schemas.microsoft.com/office/powerpoint/2010/main" val="96473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33</a:t>
            </a:fld>
            <a:endParaRPr lang="en-US" dirty="0"/>
          </a:p>
        </p:txBody>
      </p:sp>
    </p:spTree>
    <p:extLst>
      <p:ext uri="{BB962C8B-B14F-4D97-AF65-F5344CB8AC3E}">
        <p14:creationId xmlns:p14="http://schemas.microsoft.com/office/powerpoint/2010/main" val="1968836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34</a:t>
            </a:fld>
            <a:endParaRPr lang="en-US" dirty="0"/>
          </a:p>
        </p:txBody>
      </p:sp>
    </p:spTree>
    <p:extLst>
      <p:ext uri="{BB962C8B-B14F-4D97-AF65-F5344CB8AC3E}">
        <p14:creationId xmlns:p14="http://schemas.microsoft.com/office/powerpoint/2010/main" val="2986560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36</a:t>
            </a:fld>
            <a:endParaRPr lang="en-US" dirty="0"/>
          </a:p>
        </p:txBody>
      </p:sp>
    </p:spTree>
    <p:extLst>
      <p:ext uri="{BB962C8B-B14F-4D97-AF65-F5344CB8AC3E}">
        <p14:creationId xmlns:p14="http://schemas.microsoft.com/office/powerpoint/2010/main" val="2466636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38</a:t>
            </a:fld>
            <a:endParaRPr lang="en-US" dirty="0"/>
          </a:p>
        </p:txBody>
      </p:sp>
    </p:spTree>
    <p:extLst>
      <p:ext uri="{BB962C8B-B14F-4D97-AF65-F5344CB8AC3E}">
        <p14:creationId xmlns:p14="http://schemas.microsoft.com/office/powerpoint/2010/main" val="171709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43</a:t>
            </a:fld>
            <a:endParaRPr lang="en-US" dirty="0"/>
          </a:p>
        </p:txBody>
      </p:sp>
    </p:spTree>
    <p:extLst>
      <p:ext uri="{BB962C8B-B14F-4D97-AF65-F5344CB8AC3E}">
        <p14:creationId xmlns:p14="http://schemas.microsoft.com/office/powerpoint/2010/main" val="3713980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44</a:t>
            </a:fld>
            <a:endParaRPr lang="en-US" dirty="0"/>
          </a:p>
        </p:txBody>
      </p:sp>
    </p:spTree>
    <p:extLst>
      <p:ext uri="{BB962C8B-B14F-4D97-AF65-F5344CB8AC3E}">
        <p14:creationId xmlns:p14="http://schemas.microsoft.com/office/powerpoint/2010/main" val="48498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46</a:t>
            </a:fld>
            <a:endParaRPr lang="en-US" dirty="0"/>
          </a:p>
        </p:txBody>
      </p:sp>
    </p:spTree>
    <p:extLst>
      <p:ext uri="{BB962C8B-B14F-4D97-AF65-F5344CB8AC3E}">
        <p14:creationId xmlns:p14="http://schemas.microsoft.com/office/powerpoint/2010/main" val="307872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5</a:t>
            </a:fld>
            <a:endParaRPr lang="en-US" dirty="0"/>
          </a:p>
        </p:txBody>
      </p:sp>
    </p:spTree>
    <p:extLst>
      <p:ext uri="{BB962C8B-B14F-4D97-AF65-F5344CB8AC3E}">
        <p14:creationId xmlns:p14="http://schemas.microsoft.com/office/powerpoint/2010/main" val="226273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47</a:t>
            </a:fld>
            <a:endParaRPr lang="en-US" dirty="0"/>
          </a:p>
        </p:txBody>
      </p:sp>
    </p:spTree>
    <p:extLst>
      <p:ext uri="{BB962C8B-B14F-4D97-AF65-F5344CB8AC3E}">
        <p14:creationId xmlns:p14="http://schemas.microsoft.com/office/powerpoint/2010/main" val="1978449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48</a:t>
            </a:fld>
            <a:endParaRPr lang="en-US" dirty="0"/>
          </a:p>
        </p:txBody>
      </p:sp>
    </p:spTree>
    <p:extLst>
      <p:ext uri="{BB962C8B-B14F-4D97-AF65-F5344CB8AC3E}">
        <p14:creationId xmlns:p14="http://schemas.microsoft.com/office/powerpoint/2010/main" val="1887227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50</a:t>
            </a:fld>
            <a:endParaRPr lang="en-US" dirty="0"/>
          </a:p>
        </p:txBody>
      </p:sp>
    </p:spTree>
    <p:extLst>
      <p:ext uri="{BB962C8B-B14F-4D97-AF65-F5344CB8AC3E}">
        <p14:creationId xmlns:p14="http://schemas.microsoft.com/office/powerpoint/2010/main" val="2928355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Tableau</a:t>
            </a:r>
            <a:r>
              <a:rPr lang="en-US" b="0" baseline="0" dirty="0" smtClean="0"/>
              <a:t> </a:t>
            </a:r>
            <a:r>
              <a:rPr lang="en-US" b="0" dirty="0" smtClean="0"/>
              <a:t>Visual of the Year (2016):</a:t>
            </a:r>
          </a:p>
          <a:p>
            <a:r>
              <a:rPr lang="en-US" dirty="0" smtClean="0">
                <a:hlinkClick r:id="rId3"/>
              </a:rPr>
              <a:t>https://public.tableau.com/profile/matt.chambers#!/vizhome/CarColorEvolutionNorthAmerica/ColorRankOverTime</a:t>
            </a:r>
            <a:endParaRPr lang="en-US" b="1" dirty="0" smtClean="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51</a:t>
            </a:fld>
            <a:endParaRPr lang="en-US" dirty="0"/>
          </a:p>
        </p:txBody>
      </p:sp>
    </p:spTree>
    <p:extLst>
      <p:ext uri="{BB962C8B-B14F-4D97-AF65-F5344CB8AC3E}">
        <p14:creationId xmlns:p14="http://schemas.microsoft.com/office/powerpoint/2010/main" val="684222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52</a:t>
            </a:fld>
            <a:endParaRPr lang="en-US" dirty="0"/>
          </a:p>
        </p:txBody>
      </p:sp>
    </p:spTree>
    <p:extLst>
      <p:ext uri="{BB962C8B-B14F-4D97-AF65-F5344CB8AC3E}">
        <p14:creationId xmlns:p14="http://schemas.microsoft.com/office/powerpoint/2010/main" val="3488312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54</a:t>
            </a:fld>
            <a:endParaRPr lang="en-US" dirty="0"/>
          </a:p>
        </p:txBody>
      </p:sp>
    </p:spTree>
    <p:extLst>
      <p:ext uri="{BB962C8B-B14F-4D97-AF65-F5344CB8AC3E}">
        <p14:creationId xmlns:p14="http://schemas.microsoft.com/office/powerpoint/2010/main" val="347092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55</a:t>
            </a:fld>
            <a:endParaRPr lang="en-US" dirty="0"/>
          </a:p>
        </p:txBody>
      </p:sp>
    </p:spTree>
    <p:extLst>
      <p:ext uri="{BB962C8B-B14F-4D97-AF65-F5344CB8AC3E}">
        <p14:creationId xmlns:p14="http://schemas.microsoft.com/office/powerpoint/2010/main" val="3678689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56</a:t>
            </a:fld>
            <a:endParaRPr lang="en-US" dirty="0"/>
          </a:p>
        </p:txBody>
      </p:sp>
    </p:spTree>
    <p:extLst>
      <p:ext uri="{BB962C8B-B14F-4D97-AF65-F5344CB8AC3E}">
        <p14:creationId xmlns:p14="http://schemas.microsoft.com/office/powerpoint/2010/main" val="3324351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59</a:t>
            </a:fld>
            <a:endParaRPr lang="en-US" dirty="0"/>
          </a:p>
        </p:txBody>
      </p:sp>
    </p:spTree>
    <p:extLst>
      <p:ext uri="{BB962C8B-B14F-4D97-AF65-F5344CB8AC3E}">
        <p14:creationId xmlns:p14="http://schemas.microsoft.com/office/powerpoint/2010/main" val="2872274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61</a:t>
            </a:fld>
            <a:endParaRPr lang="en-US" dirty="0"/>
          </a:p>
        </p:txBody>
      </p:sp>
    </p:spTree>
    <p:extLst>
      <p:ext uri="{BB962C8B-B14F-4D97-AF65-F5344CB8AC3E}">
        <p14:creationId xmlns:p14="http://schemas.microsoft.com/office/powerpoint/2010/main" val="217346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smtClean="0"/>
          </a:p>
          <a:p>
            <a:endParaRPr lang="en-US" dirty="0" smtClean="0"/>
          </a:p>
          <a:p>
            <a:r>
              <a:rPr lang="en-US" dirty="0" smtClean="0"/>
              <a:t>Convert</a:t>
            </a:r>
            <a:r>
              <a:rPr lang="en-US" baseline="0" dirty="0" smtClean="0"/>
              <a:t> this slide into infographic</a:t>
            </a:r>
          </a:p>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7</a:t>
            </a:fld>
            <a:endParaRPr lang="en-US" dirty="0"/>
          </a:p>
        </p:txBody>
      </p:sp>
    </p:spTree>
    <p:extLst>
      <p:ext uri="{BB962C8B-B14F-4D97-AF65-F5344CB8AC3E}">
        <p14:creationId xmlns:p14="http://schemas.microsoft.com/office/powerpoint/2010/main" val="1279241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63</a:t>
            </a:fld>
            <a:endParaRPr lang="en-US" dirty="0"/>
          </a:p>
        </p:txBody>
      </p:sp>
    </p:spTree>
    <p:extLst>
      <p:ext uri="{BB962C8B-B14F-4D97-AF65-F5344CB8AC3E}">
        <p14:creationId xmlns:p14="http://schemas.microsoft.com/office/powerpoint/2010/main" val="2610292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64</a:t>
            </a:fld>
            <a:endParaRPr lang="en-US" dirty="0"/>
          </a:p>
        </p:txBody>
      </p:sp>
    </p:spTree>
    <p:extLst>
      <p:ext uri="{BB962C8B-B14F-4D97-AF65-F5344CB8AC3E}">
        <p14:creationId xmlns:p14="http://schemas.microsoft.com/office/powerpoint/2010/main" val="1781730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65</a:t>
            </a:fld>
            <a:endParaRPr lang="en-US" dirty="0"/>
          </a:p>
        </p:txBody>
      </p:sp>
    </p:spTree>
    <p:extLst>
      <p:ext uri="{BB962C8B-B14F-4D97-AF65-F5344CB8AC3E}">
        <p14:creationId xmlns:p14="http://schemas.microsoft.com/office/powerpoint/2010/main" val="2039824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66</a:t>
            </a:fld>
            <a:endParaRPr lang="en-US" dirty="0"/>
          </a:p>
        </p:txBody>
      </p:sp>
    </p:spTree>
    <p:extLst>
      <p:ext uri="{BB962C8B-B14F-4D97-AF65-F5344CB8AC3E}">
        <p14:creationId xmlns:p14="http://schemas.microsoft.com/office/powerpoint/2010/main" val="3263422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67</a:t>
            </a:fld>
            <a:endParaRPr lang="en-US" dirty="0"/>
          </a:p>
        </p:txBody>
      </p:sp>
    </p:spTree>
    <p:extLst>
      <p:ext uri="{BB962C8B-B14F-4D97-AF65-F5344CB8AC3E}">
        <p14:creationId xmlns:p14="http://schemas.microsoft.com/office/powerpoint/2010/main" val="3085586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69</a:t>
            </a:fld>
            <a:endParaRPr lang="en-US" dirty="0"/>
          </a:p>
        </p:txBody>
      </p:sp>
    </p:spTree>
    <p:extLst>
      <p:ext uri="{BB962C8B-B14F-4D97-AF65-F5344CB8AC3E}">
        <p14:creationId xmlns:p14="http://schemas.microsoft.com/office/powerpoint/2010/main" val="344502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70</a:t>
            </a:fld>
            <a:endParaRPr lang="en-US" dirty="0"/>
          </a:p>
        </p:txBody>
      </p:sp>
    </p:spTree>
    <p:extLst>
      <p:ext uri="{BB962C8B-B14F-4D97-AF65-F5344CB8AC3E}">
        <p14:creationId xmlns:p14="http://schemas.microsoft.com/office/powerpoint/2010/main" val="1603585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71</a:t>
            </a:fld>
            <a:endParaRPr lang="en-US" dirty="0"/>
          </a:p>
        </p:txBody>
      </p:sp>
    </p:spTree>
    <p:extLst>
      <p:ext uri="{BB962C8B-B14F-4D97-AF65-F5344CB8AC3E}">
        <p14:creationId xmlns:p14="http://schemas.microsoft.com/office/powerpoint/2010/main" val="474148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72</a:t>
            </a:fld>
            <a:endParaRPr lang="en-US" dirty="0"/>
          </a:p>
        </p:txBody>
      </p:sp>
    </p:spTree>
    <p:extLst>
      <p:ext uri="{BB962C8B-B14F-4D97-AF65-F5344CB8AC3E}">
        <p14:creationId xmlns:p14="http://schemas.microsoft.com/office/powerpoint/2010/main" val="2992434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75</a:t>
            </a:fld>
            <a:endParaRPr lang="en-US" dirty="0"/>
          </a:p>
        </p:txBody>
      </p:sp>
    </p:spTree>
    <p:extLst>
      <p:ext uri="{BB962C8B-B14F-4D97-AF65-F5344CB8AC3E}">
        <p14:creationId xmlns:p14="http://schemas.microsoft.com/office/powerpoint/2010/main" val="2689204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100" dirty="0" smtClean="0">
                <a:solidFill>
                  <a:srgbClr val="FF0000"/>
                </a:solidFill>
              </a:rPr>
              <a:t>Optionally, use the chart selector excel to filter out charts that meet your criteria.</a:t>
            </a:r>
            <a:r>
              <a:rPr lang="en-US" sz="1100" baseline="0" dirty="0" smtClean="0">
                <a:solidFill>
                  <a:srgbClr val="FF0000"/>
                </a:solidFill>
              </a:rPr>
              <a:t> This excel has not been updated since the PPT version is very detailed and exhaustive.</a:t>
            </a:r>
            <a:endParaRPr lang="en-US" sz="1100" dirty="0" smtClean="0">
              <a:solidFill>
                <a:srgbClr val="FF0000"/>
              </a:solidFill>
            </a:endParaRPr>
          </a:p>
          <a:p>
            <a:pPr marL="752082" lvl="1" indent="-285750">
              <a:buFont typeface="Arial" panose="020B0604020202020204" pitchFamily="34" charset="0"/>
              <a:buChar char="•"/>
            </a:pPr>
            <a:r>
              <a:rPr lang="en-US" sz="1050" dirty="0" smtClean="0">
                <a:solidFill>
                  <a:srgbClr val="FF0000"/>
                </a:solidFill>
                <a:hlinkClick r:id="rId3"/>
              </a:rPr>
              <a:t>https://docs.google.com/spreadsheets/d/1nbk7DWTrO3ax-XaK5x-3P3RER4N5xj8i4IXyOAMYm4c/edit#gid=0</a:t>
            </a:r>
            <a:endParaRPr lang="en-US" sz="1050" dirty="0" smtClean="0">
              <a:solidFill>
                <a:srgbClr val="FF0000"/>
              </a:solidFill>
            </a:endParaRPr>
          </a:p>
          <a:p>
            <a:pPr marL="752082" lvl="1" indent="-285750">
              <a:buFont typeface="Arial" panose="020B0604020202020204" pitchFamily="34" charset="0"/>
              <a:buChar char="•"/>
            </a:pPr>
            <a:r>
              <a:rPr lang="en-US" sz="1050" dirty="0" smtClean="0">
                <a:solidFill>
                  <a:srgbClr val="FF0000"/>
                </a:solidFill>
              </a:rPr>
              <a:t>The sheet allows filtering based on standard count as well as extended count</a:t>
            </a:r>
          </a:p>
          <a:p>
            <a:pPr marL="752082" lvl="1" indent="-285750">
              <a:buFont typeface="Arial" panose="020B0604020202020204" pitchFamily="34" charset="0"/>
              <a:buChar char="•"/>
            </a:pPr>
            <a:r>
              <a:rPr lang="en-US" sz="1050" dirty="0" smtClean="0">
                <a:solidFill>
                  <a:srgbClr val="FF0000"/>
                </a:solidFill>
              </a:rPr>
              <a:t>Extended count of “N”  means 3-5 (and not unlimited)</a:t>
            </a:r>
          </a:p>
          <a:p>
            <a:pPr marL="1428722" lvl="2" indent="-285750">
              <a:buFont typeface="Arial" panose="020B0604020202020204" pitchFamily="34" charset="0"/>
              <a:buChar char="•"/>
            </a:pPr>
            <a:r>
              <a:rPr lang="en-US" sz="800" dirty="0" smtClean="0">
                <a:solidFill>
                  <a:srgbClr val="FF0000"/>
                </a:solidFill>
              </a:rPr>
              <a:t>E.g. Technically, any number of measures can be shown in a Tableau Tooltip – but that would not make much sense.</a:t>
            </a:r>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10</a:t>
            </a:fld>
            <a:endParaRPr lang="en-US" dirty="0"/>
          </a:p>
        </p:txBody>
      </p:sp>
    </p:spTree>
    <p:extLst>
      <p:ext uri="{BB962C8B-B14F-4D97-AF65-F5344CB8AC3E}">
        <p14:creationId xmlns:p14="http://schemas.microsoft.com/office/powerpoint/2010/main" val="23438638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76</a:t>
            </a:fld>
            <a:endParaRPr lang="en-US" dirty="0"/>
          </a:p>
        </p:txBody>
      </p:sp>
    </p:spTree>
    <p:extLst>
      <p:ext uri="{BB962C8B-B14F-4D97-AF65-F5344CB8AC3E}">
        <p14:creationId xmlns:p14="http://schemas.microsoft.com/office/powerpoint/2010/main" val="1215254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77</a:t>
            </a:fld>
            <a:endParaRPr lang="en-US" dirty="0"/>
          </a:p>
        </p:txBody>
      </p:sp>
    </p:spTree>
    <p:extLst>
      <p:ext uri="{BB962C8B-B14F-4D97-AF65-F5344CB8AC3E}">
        <p14:creationId xmlns:p14="http://schemas.microsoft.com/office/powerpoint/2010/main" val="341667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78</a:t>
            </a:fld>
            <a:endParaRPr lang="en-US" dirty="0"/>
          </a:p>
        </p:txBody>
      </p:sp>
    </p:spTree>
    <p:extLst>
      <p:ext uri="{BB962C8B-B14F-4D97-AF65-F5344CB8AC3E}">
        <p14:creationId xmlns:p14="http://schemas.microsoft.com/office/powerpoint/2010/main" val="23868263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https://public.tableau.com/profile/hemang.bhavasar#!/vizhome/DiabetesDashboard_1/DiabetesDashboard</a:t>
            </a:r>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80</a:t>
            </a:fld>
            <a:endParaRPr lang="en-US" dirty="0"/>
          </a:p>
        </p:txBody>
      </p:sp>
    </p:spTree>
    <p:extLst>
      <p:ext uri="{BB962C8B-B14F-4D97-AF65-F5344CB8AC3E}">
        <p14:creationId xmlns:p14="http://schemas.microsoft.com/office/powerpoint/2010/main" val="122471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this slide visual (vertical, with example charts)</a:t>
            </a:r>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14</a:t>
            </a:fld>
            <a:endParaRPr lang="en-US" dirty="0"/>
          </a:p>
        </p:txBody>
      </p:sp>
    </p:spTree>
    <p:extLst>
      <p:ext uri="{BB962C8B-B14F-4D97-AF65-F5344CB8AC3E}">
        <p14:creationId xmlns:p14="http://schemas.microsoft.com/office/powerpoint/2010/main" val="1817318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sz="1200" dirty="0" smtClean="0"/>
              <a:t>Extensions / Variants:</a:t>
            </a:r>
          </a:p>
          <a:p>
            <a:pPr marL="285750" indent="-285750">
              <a:spcBef>
                <a:spcPts val="0"/>
              </a:spcBef>
              <a:spcAft>
                <a:spcPts val="0"/>
              </a:spcAft>
              <a:buFont typeface="Arial" panose="020B0604020202020204" pitchFamily="34" charset="0"/>
              <a:buChar char="•"/>
            </a:pPr>
            <a:r>
              <a:rPr lang="en-US" sz="1200" dirty="0" smtClean="0"/>
              <a:t>None of the below variants/extensions are recommended for Bar charts as their readability is reduced. If required, better go for Column chart if possible.</a:t>
            </a:r>
          </a:p>
          <a:p>
            <a:endParaRPr lang="en-US" dirty="0" smtClean="0"/>
          </a:p>
          <a:p>
            <a:r>
              <a:rPr lang="en-US" dirty="0" smtClean="0"/>
              <a:t>All the important information is kept handy in this single slide.</a:t>
            </a:r>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22</a:t>
            </a:fld>
            <a:endParaRPr lang="en-US" dirty="0"/>
          </a:p>
        </p:txBody>
      </p:sp>
    </p:spTree>
    <p:extLst>
      <p:ext uri="{BB962C8B-B14F-4D97-AF65-F5344CB8AC3E}">
        <p14:creationId xmlns:p14="http://schemas.microsoft.com/office/powerpoint/2010/main" val="3313978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23</a:t>
            </a:fld>
            <a:endParaRPr lang="en-US" dirty="0"/>
          </a:p>
        </p:txBody>
      </p:sp>
    </p:spTree>
    <p:extLst>
      <p:ext uri="{BB962C8B-B14F-4D97-AF65-F5344CB8AC3E}">
        <p14:creationId xmlns:p14="http://schemas.microsoft.com/office/powerpoint/2010/main" val="101765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Stack Chart – Important Instruction:</a:t>
            </a:r>
          </a:p>
          <a:p>
            <a:r>
              <a:rPr lang="en-US" sz="1200" b="0" i="0" kern="1200" dirty="0" smtClean="0">
                <a:solidFill>
                  <a:schemeClr val="tx1"/>
                </a:solidFill>
                <a:effectLst/>
                <a:latin typeface="Open Sans" panose="020B0606030504020204" pitchFamily="34" charset="0"/>
                <a:ea typeface="ＭＳ Ｐゴシック" pitchFamily="-84" charset="-128"/>
                <a:cs typeface="ＭＳ Ｐゴシック" pitchFamily="-84" charset="-128"/>
              </a:rPr>
              <a:t>Individual stacks should never be read solely on the basis of y-axis position. They need to be measured based on the stack size – from start</a:t>
            </a:r>
            <a:r>
              <a:rPr lang="en-US" sz="1200" b="0" i="0" kern="1200" baseline="0" dirty="0" smtClean="0">
                <a:solidFill>
                  <a:schemeClr val="tx1"/>
                </a:solidFill>
                <a:effectLst/>
                <a:latin typeface="Open Sans" panose="020B0606030504020204" pitchFamily="34" charset="0"/>
                <a:ea typeface="ＭＳ Ｐゴシック" pitchFamily="-84" charset="-128"/>
                <a:cs typeface="ＭＳ Ｐゴシック" pitchFamily="-84" charset="-128"/>
              </a:rPr>
              <a:t> of the stack marker to the end of the stack marker</a:t>
            </a:r>
            <a:r>
              <a:rPr lang="en-US" sz="1200" b="0" i="0" kern="1200" dirty="0" smtClean="0">
                <a:solidFill>
                  <a:schemeClr val="tx1"/>
                </a:solidFill>
                <a:effectLst/>
                <a:latin typeface="Open Sans" panose="020B0606030504020204" pitchFamily="34" charset="0"/>
                <a:ea typeface="ＭＳ Ｐゴシック" pitchFamily="-84" charset="-128"/>
                <a:cs typeface="ＭＳ Ｐゴシック" pitchFamily="-84" charset="-128"/>
              </a:rPr>
              <a:t>. They are composition of the full area.</a:t>
            </a:r>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24</a:t>
            </a:fld>
            <a:endParaRPr lang="en-US" dirty="0"/>
          </a:p>
        </p:txBody>
      </p:sp>
    </p:spTree>
    <p:extLst>
      <p:ext uri="{BB962C8B-B14F-4D97-AF65-F5344CB8AC3E}">
        <p14:creationId xmlns:p14="http://schemas.microsoft.com/office/powerpoint/2010/main" val="775443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27</a:t>
            </a:fld>
            <a:endParaRPr lang="en-US" dirty="0"/>
          </a:p>
        </p:txBody>
      </p:sp>
    </p:spTree>
    <p:extLst>
      <p:ext uri="{BB962C8B-B14F-4D97-AF65-F5344CB8AC3E}">
        <p14:creationId xmlns:p14="http://schemas.microsoft.com/office/powerpoint/2010/main" val="267575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p:nvPr>
        </p:nvSpPr>
        <p:spPr>
          <a:xfrm>
            <a:off x="4706911" y="1645040"/>
            <a:ext cx="3627620" cy="1772720"/>
          </a:xfrm>
          <a:prstGeom prst="rect">
            <a:avLst/>
          </a:prstGeom>
        </p:spPr>
        <p:txBody>
          <a:bodyPr anchor="ctr"/>
          <a:lstStyle>
            <a:lvl1pPr algn="ctr">
              <a:defRPr sz="3200" b="1">
                <a:solidFill>
                  <a:schemeClr val="bg1"/>
                </a:solidFill>
                <a:latin typeface="Montserrat" panose="02000505000000020004" pitchFamily="2"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24278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846667" y="901701"/>
            <a:ext cx="7845921" cy="3798316"/>
          </a:xfrm>
        </p:spPr>
        <p:txBody>
          <a:bodyPr/>
          <a:lstStyle>
            <a:lvl1pPr marL="0" indent="0">
              <a:lnSpc>
                <a:spcPct val="100000"/>
              </a:lnSpc>
              <a:spcBef>
                <a:spcPts val="500"/>
              </a:spcBef>
              <a:spcAft>
                <a:spcPts val="500"/>
              </a:spcAft>
              <a:buNone/>
              <a:defRPr sz="1800" b="0"/>
            </a:lvl1pPr>
            <a:lvl2pPr marL="466332">
              <a:lnSpc>
                <a:spcPct val="100000"/>
              </a:lnSpc>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36217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1124425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8" y="914400"/>
            <a:ext cx="3792473" cy="3785616"/>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888188" y="914400"/>
            <a:ext cx="3792473" cy="3785616"/>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69045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Vertic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8" y="914400"/>
            <a:ext cx="3792473" cy="3785616"/>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8188" y="914401"/>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
        <p:nvSpPr>
          <p:cNvPr id="7" name="Content Placeholder 3"/>
          <p:cNvSpPr>
            <a:spLocks noGrp="1"/>
          </p:cNvSpPr>
          <p:nvPr>
            <p:ph sz="half" idx="10"/>
          </p:nvPr>
        </p:nvSpPr>
        <p:spPr>
          <a:xfrm>
            <a:off x="4888187" y="2894366"/>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250021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Horizont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7" y="914401"/>
            <a:ext cx="7833992"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846667" y="2894365"/>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
        <p:nvSpPr>
          <p:cNvPr id="7" name="Content Placeholder 3"/>
          <p:cNvSpPr>
            <a:spLocks noGrp="1"/>
          </p:cNvSpPr>
          <p:nvPr>
            <p:ph sz="half" idx="10"/>
          </p:nvPr>
        </p:nvSpPr>
        <p:spPr>
          <a:xfrm>
            <a:off x="4888187" y="2894366"/>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59084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8" y="914401"/>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6667" y="2894365"/>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
        <p:nvSpPr>
          <p:cNvPr id="7" name="Content Placeholder 3"/>
          <p:cNvSpPr>
            <a:spLocks noGrp="1"/>
          </p:cNvSpPr>
          <p:nvPr>
            <p:ph sz="half" idx="10"/>
          </p:nvPr>
        </p:nvSpPr>
        <p:spPr>
          <a:xfrm>
            <a:off x="4888187" y="2894366"/>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1"/>
          </p:nvPr>
        </p:nvSpPr>
        <p:spPr>
          <a:xfrm>
            <a:off x="4888186" y="914400"/>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093746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6668" y="126670"/>
            <a:ext cx="7833993" cy="651272"/>
          </a:xfrm>
          <a:noFill/>
        </p:spPr>
        <p:txBody>
          <a:bodyPr>
            <a:normAutofit/>
          </a:bodyPr>
          <a:lstStyle>
            <a:lvl1pPr algn="l">
              <a:defRPr sz="2000" b="1">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7859837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Rectangle 2"/>
          <p:cNvSpPr/>
          <p:nvPr userDrawn="1"/>
        </p:nvSpPr>
        <p:spPr>
          <a:xfrm>
            <a:off x="0" y="679143"/>
            <a:ext cx="9144000" cy="1029809"/>
          </a:xfrm>
          <a:prstGeom prst="rect">
            <a:avLst/>
          </a:prstGeom>
          <a:solidFill>
            <a:schemeClr val="tx2"/>
          </a:solidFill>
          <a:ln w="12700">
            <a:noFill/>
          </a:ln>
        </p:spPr>
        <p:style>
          <a:lnRef idx="2">
            <a:schemeClr val="dk1"/>
          </a:lnRef>
          <a:fillRef idx="1">
            <a:schemeClr val="lt1"/>
          </a:fillRef>
          <a:effectRef idx="0">
            <a:schemeClr val="dk1"/>
          </a:effectRef>
          <a:fontRef idx="minor">
            <a:schemeClr val="dk1"/>
          </a:fontRef>
        </p:style>
        <p:txBody>
          <a:bodyPr lIns="91438" tIns="45719" rIns="91438" bIns="45719" rtlCol="0" anchor="ctr"/>
          <a:lstStyle/>
          <a:p>
            <a:pPr algn="ctr"/>
            <a:endParaRPr lang="en-US" dirty="0">
              <a:latin typeface="Open Sans" panose="020B0606030504020204" pitchFamily="34" charset="0"/>
            </a:endParaRPr>
          </a:p>
        </p:txBody>
      </p:sp>
      <p:sp>
        <p:nvSpPr>
          <p:cNvPr id="2" name="Title 1"/>
          <p:cNvSpPr>
            <a:spLocks noGrp="1"/>
          </p:cNvSpPr>
          <p:nvPr>
            <p:ph type="title"/>
          </p:nvPr>
        </p:nvSpPr>
        <p:spPr>
          <a:xfrm>
            <a:off x="949326" y="881031"/>
            <a:ext cx="6801829" cy="651272"/>
          </a:xfrm>
          <a:noFill/>
        </p:spPr>
        <p:txBody>
          <a:bodyPr>
            <a:normAutofit/>
          </a:bodyPr>
          <a:lstStyle>
            <a:lvl1pPr algn="l">
              <a:defRPr sz="3200" b="0">
                <a:solidFill>
                  <a:schemeClr val="bg1"/>
                </a:solidFill>
              </a:defRPr>
            </a:lvl1pPr>
          </a:lstStyle>
          <a:p>
            <a:r>
              <a:rPr lang="en-US" dirty="0" smtClean="0"/>
              <a:t>Click to edit Master title style</a:t>
            </a:r>
            <a:endParaRPr lang="en-US" dirty="0"/>
          </a:p>
        </p:txBody>
      </p:sp>
      <p:sp>
        <p:nvSpPr>
          <p:cNvPr id="14" name="Rectangle 13"/>
          <p:cNvSpPr/>
          <p:nvPr userDrawn="1"/>
        </p:nvSpPr>
        <p:spPr>
          <a:xfrm>
            <a:off x="1" y="1"/>
            <a:ext cx="1039813" cy="67914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lIns="91438" tIns="45719" rIns="91438" bIns="45719" rtlCol="0" anchor="ctr"/>
          <a:lstStyle/>
          <a:p>
            <a:pPr algn="ctr"/>
            <a:endParaRPr lang="en-US" dirty="0">
              <a:latin typeface="Open Sans" panose="020B0606030504020204" pitchFamily="34" charset="0"/>
            </a:endParaRPr>
          </a:p>
        </p:txBody>
      </p:sp>
      <p:pic>
        <p:nvPicPr>
          <p:cNvPr id="15" name="Picture 14" descr="icon_saama.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42523" y="916663"/>
            <a:ext cx="554766" cy="554766"/>
          </a:xfrm>
          <a:prstGeom prst="rect">
            <a:avLst/>
          </a:prstGeom>
        </p:spPr>
      </p:pic>
    </p:spTree>
    <p:extLst>
      <p:ext uri="{BB962C8B-B14F-4D97-AF65-F5344CB8AC3E}">
        <p14:creationId xmlns:p14="http://schemas.microsoft.com/office/powerpoint/2010/main" val="169900542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13" name="Picture 12" descr="saama_color.pn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73920" y="388184"/>
            <a:ext cx="700977" cy="696333"/>
          </a:xfrm>
          <a:prstGeom prst="rect">
            <a:avLst/>
          </a:prstGeom>
        </p:spPr>
      </p:pic>
      <p:sp>
        <p:nvSpPr>
          <p:cNvPr id="2" name="Rectangle 1"/>
          <p:cNvSpPr/>
          <p:nvPr userDrawn="1"/>
        </p:nvSpPr>
        <p:spPr>
          <a:xfrm>
            <a:off x="1" y="1"/>
            <a:ext cx="1039813" cy="834337"/>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lIns="91438" tIns="45719" rIns="91438" bIns="45719"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408981642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250" y="763375"/>
            <a:ext cx="6292878" cy="1670186"/>
          </a:xfrm>
          <a:noFill/>
        </p:spPr>
        <p:txBody>
          <a:bodyPr>
            <a:normAutofit/>
          </a:bodyPr>
          <a:lstStyle>
            <a:lvl1pPr algn="l">
              <a:defRPr sz="3200" b="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244458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1"/>
          <p:cNvSpPr>
            <a:spLocks noGrp="1"/>
          </p:cNvSpPr>
          <p:nvPr>
            <p:ph type="ctrTitle"/>
          </p:nvPr>
        </p:nvSpPr>
        <p:spPr>
          <a:xfrm>
            <a:off x="4706911" y="1645040"/>
            <a:ext cx="3627620" cy="1772720"/>
          </a:xfrm>
          <a:prstGeom prst="rect">
            <a:avLst/>
          </a:prstGeom>
        </p:spPr>
        <p:txBody>
          <a:bodyPr anchor="ctr"/>
          <a:lstStyle>
            <a:lvl1pPr algn="ctr">
              <a:defRPr sz="3200" b="1">
                <a:solidFill>
                  <a:schemeClr val="bg1"/>
                </a:solidFill>
                <a:latin typeface="Montserrat" panose="02000505000000020004" pitchFamily="2"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7176193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6668" y="126670"/>
            <a:ext cx="7833993" cy="651272"/>
          </a:xfrm>
          <a:noFill/>
        </p:spPr>
        <p:txBody>
          <a:bodyPr>
            <a:normAutofit/>
          </a:bodyPr>
          <a:lstStyle>
            <a:lvl1pPr algn="l">
              <a:defRPr sz="2000" b="1">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9454677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3" y="-1"/>
            <a:ext cx="9182101" cy="5143501"/>
          </a:xfrm>
          <a:prstGeom prst="rect">
            <a:avLst/>
          </a:prstGeom>
        </p:spPr>
      </p:pic>
      <p:sp>
        <p:nvSpPr>
          <p:cNvPr id="8" name="Rectangle 7"/>
          <p:cNvSpPr/>
          <p:nvPr userDrawn="1"/>
        </p:nvSpPr>
        <p:spPr>
          <a:xfrm>
            <a:off x="3417" y="-1"/>
            <a:ext cx="9178687" cy="5199275"/>
          </a:xfrm>
          <a:prstGeom prst="rect">
            <a:avLst/>
          </a:prstGeom>
          <a:solidFill>
            <a:srgbClr val="354047">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latin typeface="Roboto Regular"/>
            </a:endParaRPr>
          </a:p>
        </p:txBody>
      </p:sp>
      <p:sp>
        <p:nvSpPr>
          <p:cNvPr id="10" name="Oval 9"/>
          <p:cNvSpPr/>
          <p:nvPr userDrawn="1"/>
        </p:nvSpPr>
        <p:spPr>
          <a:xfrm>
            <a:off x="8738490" y="4749281"/>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sz="1200" dirty="0">
              <a:solidFill>
                <a:srgbClr val="FF0000"/>
              </a:solidFill>
              <a:latin typeface="Open Sans" panose="020B0606030504020204" pitchFamily="34" charset="0"/>
            </a:endParaRPr>
          </a:p>
        </p:txBody>
      </p:sp>
      <p:sp>
        <p:nvSpPr>
          <p:cNvPr id="11" name="Slide Number Placeholder 5"/>
          <p:cNvSpPr txBox="1">
            <a:spLocks/>
          </p:cNvSpPr>
          <p:nvPr userDrawn="1"/>
        </p:nvSpPr>
        <p:spPr>
          <a:xfrm>
            <a:off x="8679588" y="4624671"/>
            <a:ext cx="467110" cy="574604"/>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le 1"/>
          <p:cNvSpPr>
            <a:spLocks noGrp="1"/>
          </p:cNvSpPr>
          <p:nvPr>
            <p:ph type="title"/>
          </p:nvPr>
        </p:nvSpPr>
        <p:spPr>
          <a:xfrm>
            <a:off x="846668" y="126670"/>
            <a:ext cx="7833993" cy="651272"/>
          </a:xfrm>
          <a:noFill/>
        </p:spPr>
        <p:txBody>
          <a:bodyPr>
            <a:normAutofit/>
          </a:bodyPr>
          <a:lstStyle>
            <a:lvl1pPr algn="l">
              <a:defRPr sz="2000" b="1">
                <a:solidFill>
                  <a:schemeClr val="bg1"/>
                </a:solidFill>
              </a:defRPr>
            </a:lvl1pPr>
          </a:lstStyle>
          <a:p>
            <a:r>
              <a:rPr lang="en-US" dirty="0" smtClean="0"/>
              <a:t>Click to edit Master title style</a:t>
            </a:r>
            <a:endParaRPr lang="en-US" dirty="0"/>
          </a:p>
        </p:txBody>
      </p:sp>
      <p:pic>
        <p:nvPicPr>
          <p:cNvPr id="13" name="Picture 12" descr="icon_saam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1655" y="175518"/>
            <a:ext cx="553577" cy="553577"/>
          </a:xfrm>
          <a:prstGeom prst="rect">
            <a:avLst/>
          </a:prstGeom>
        </p:spPr>
      </p:pic>
      <p:sp>
        <p:nvSpPr>
          <p:cNvPr id="9" name="Footer Placeholder 4"/>
          <p:cNvSpPr txBox="1">
            <a:spLocks/>
          </p:cNvSpPr>
          <p:nvPr userDrawn="1"/>
        </p:nvSpPr>
        <p:spPr>
          <a:xfrm>
            <a:off x="137160" y="4912804"/>
            <a:ext cx="3584130" cy="194351"/>
          </a:xfrm>
          <a:prstGeom prst="rect">
            <a:avLst/>
          </a:prstGeom>
        </p:spPr>
        <p:txBody>
          <a:bodyPr lIns="91438" tIns="45719" rIns="91438" bIns="45719"/>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2017, Saama Technologies | Confidential</a:t>
            </a:r>
            <a:endPar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0865968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15" name="Picture 14" descr="54576386_thumbnail.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6" name="Rectangle 15"/>
          <p:cNvSpPr/>
          <p:nvPr userDrawn="1"/>
        </p:nvSpPr>
        <p:spPr>
          <a:xfrm>
            <a:off x="0" y="1852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latin typeface="Roboto Regular"/>
            </a:endParaRPr>
          </a:p>
        </p:txBody>
      </p:sp>
      <p:sp>
        <p:nvSpPr>
          <p:cNvPr id="17" name="Rectangle 16"/>
          <p:cNvSpPr/>
          <p:nvPr userDrawn="1"/>
        </p:nvSpPr>
        <p:spPr>
          <a:xfrm rot="10800000">
            <a:off x="10741" y="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latin typeface="Roboto Regular"/>
            </a:endParaRPr>
          </a:p>
        </p:txBody>
      </p:sp>
      <p:sp>
        <p:nvSpPr>
          <p:cNvPr id="2" name="Title 1"/>
          <p:cNvSpPr>
            <a:spLocks noGrp="1"/>
          </p:cNvSpPr>
          <p:nvPr>
            <p:ph type="title"/>
          </p:nvPr>
        </p:nvSpPr>
        <p:spPr>
          <a:xfrm>
            <a:off x="846668" y="126670"/>
            <a:ext cx="7833993" cy="651272"/>
          </a:xfrm>
          <a:noFill/>
        </p:spPr>
        <p:txBody>
          <a:bodyPr>
            <a:normAutofit/>
          </a:bodyPr>
          <a:lstStyle>
            <a:lvl1pPr algn="l">
              <a:defRPr sz="2000" b="1">
                <a:solidFill>
                  <a:schemeClr val="bg1"/>
                </a:solidFill>
              </a:defRPr>
            </a:lvl1pPr>
          </a:lstStyle>
          <a:p>
            <a:r>
              <a:rPr lang="en-US" dirty="0" smtClean="0"/>
              <a:t>Click to edit Master title style</a:t>
            </a:r>
            <a:endParaRPr lang="en-US" dirty="0"/>
          </a:p>
        </p:txBody>
      </p:sp>
      <p:pic>
        <p:nvPicPr>
          <p:cNvPr id="9" name="Picture 8" descr="icon_saam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1655" y="175518"/>
            <a:ext cx="553577" cy="553577"/>
          </a:xfrm>
          <a:prstGeom prst="rect">
            <a:avLst/>
          </a:prstGeom>
        </p:spPr>
      </p:pic>
      <p:sp>
        <p:nvSpPr>
          <p:cNvPr id="10" name="Oval 9"/>
          <p:cNvSpPr/>
          <p:nvPr userDrawn="1"/>
        </p:nvSpPr>
        <p:spPr>
          <a:xfrm>
            <a:off x="8738490" y="4749281"/>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Slide Number Placeholder 5"/>
          <p:cNvSpPr txBox="1">
            <a:spLocks/>
          </p:cNvSpPr>
          <p:nvPr userDrawn="1"/>
        </p:nvSpPr>
        <p:spPr>
          <a:xfrm>
            <a:off x="8679588" y="4624671"/>
            <a:ext cx="467110" cy="574604"/>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Footer Placeholder 4"/>
          <p:cNvSpPr txBox="1">
            <a:spLocks/>
          </p:cNvSpPr>
          <p:nvPr userDrawn="1"/>
        </p:nvSpPr>
        <p:spPr>
          <a:xfrm>
            <a:off x="137160" y="4912804"/>
            <a:ext cx="3584130" cy="194351"/>
          </a:xfrm>
          <a:prstGeom prst="rect">
            <a:avLst/>
          </a:prstGeom>
        </p:spPr>
        <p:txBody>
          <a:bodyPr lIns="91438" tIns="45719" rIns="91438" bIns="45719"/>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2017, Saama Technologies | Confidential</a:t>
            </a:r>
            <a:endPar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6895640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4" name="Picture 3" descr="iStock_000064760975_Full (1).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9144000" cy="5143501"/>
          </a:xfrm>
          <a:prstGeom prst="rect">
            <a:avLst/>
          </a:prstGeom>
        </p:spPr>
      </p:pic>
      <p:sp>
        <p:nvSpPr>
          <p:cNvPr id="5" name="Rectangle 4"/>
          <p:cNvSpPr/>
          <p:nvPr userDrawn="1"/>
        </p:nvSpPr>
        <p:spPr>
          <a:xfrm>
            <a:off x="0" y="1588"/>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latin typeface="Roboto Regular"/>
            </a:endParaRPr>
          </a:p>
        </p:txBody>
      </p:sp>
      <p:sp>
        <p:nvSpPr>
          <p:cNvPr id="6" name="Rectangle 5"/>
          <p:cNvSpPr/>
          <p:nvPr userDrawn="1"/>
        </p:nvSpPr>
        <p:spPr>
          <a:xfrm rot="10800000">
            <a:off x="0" y="-1"/>
            <a:ext cx="9144000" cy="5134207"/>
          </a:xfrm>
          <a:prstGeom prst="rect">
            <a:avLst/>
          </a:prstGeom>
          <a:gradFill flip="none" rotWithShape="1">
            <a:gsLst>
              <a:gs pos="0">
                <a:schemeClr val="tx2">
                  <a:lumMod val="50000"/>
                  <a:alpha val="0"/>
                </a:schemeClr>
              </a:gs>
              <a:gs pos="100000">
                <a:schemeClr val="tx2">
                  <a:lumMod val="50000"/>
                  <a:alpha val="79000"/>
                </a:schemeClr>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latin typeface="Roboto Regular"/>
            </a:endParaRPr>
          </a:p>
        </p:txBody>
      </p:sp>
      <p:sp>
        <p:nvSpPr>
          <p:cNvPr id="2" name="Title 1"/>
          <p:cNvSpPr>
            <a:spLocks noGrp="1"/>
          </p:cNvSpPr>
          <p:nvPr>
            <p:ph type="title"/>
          </p:nvPr>
        </p:nvSpPr>
        <p:spPr>
          <a:xfrm>
            <a:off x="846668" y="126670"/>
            <a:ext cx="7833993" cy="651272"/>
          </a:xfrm>
          <a:noFill/>
        </p:spPr>
        <p:txBody>
          <a:bodyPr>
            <a:normAutofit/>
          </a:bodyPr>
          <a:lstStyle>
            <a:lvl1pPr algn="l">
              <a:defRPr sz="2000" b="1">
                <a:solidFill>
                  <a:schemeClr val="bg1"/>
                </a:solidFill>
              </a:defRPr>
            </a:lvl1pPr>
          </a:lstStyle>
          <a:p>
            <a:r>
              <a:rPr lang="en-US" dirty="0" smtClean="0"/>
              <a:t>Click to edit Master title style</a:t>
            </a:r>
            <a:endParaRPr lang="en-US" dirty="0"/>
          </a:p>
        </p:txBody>
      </p:sp>
      <p:pic>
        <p:nvPicPr>
          <p:cNvPr id="9" name="Picture 8" descr="icon_saam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1655" y="175518"/>
            <a:ext cx="553577" cy="553577"/>
          </a:xfrm>
          <a:prstGeom prst="rect">
            <a:avLst/>
          </a:prstGeom>
        </p:spPr>
      </p:pic>
      <p:sp>
        <p:nvSpPr>
          <p:cNvPr id="10" name="Oval 9"/>
          <p:cNvSpPr/>
          <p:nvPr userDrawn="1"/>
        </p:nvSpPr>
        <p:spPr>
          <a:xfrm>
            <a:off x="8738490" y="4749281"/>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sz="1200" dirty="0">
              <a:solidFill>
                <a:srgbClr val="FF0000"/>
              </a:solidFill>
              <a:latin typeface="Open Sans" panose="020B0606030504020204" pitchFamily="34" charset="0"/>
            </a:endParaRPr>
          </a:p>
        </p:txBody>
      </p:sp>
      <p:sp>
        <p:nvSpPr>
          <p:cNvPr id="11" name="Slide Number Placeholder 5"/>
          <p:cNvSpPr txBox="1">
            <a:spLocks/>
          </p:cNvSpPr>
          <p:nvPr userDrawn="1"/>
        </p:nvSpPr>
        <p:spPr>
          <a:xfrm>
            <a:off x="8679588" y="4624671"/>
            <a:ext cx="467110" cy="574604"/>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Footer Placeholder 4"/>
          <p:cNvSpPr txBox="1">
            <a:spLocks/>
          </p:cNvSpPr>
          <p:nvPr userDrawn="1"/>
        </p:nvSpPr>
        <p:spPr>
          <a:xfrm>
            <a:off x="137160" y="4912804"/>
            <a:ext cx="3584130" cy="194351"/>
          </a:xfrm>
          <a:prstGeom prst="rect">
            <a:avLst/>
          </a:prstGeom>
        </p:spPr>
        <p:txBody>
          <a:bodyPr lIns="91438" tIns="45719" rIns="91438" bIns="45719"/>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2017, Saama Technologies | Confidential</a:t>
            </a:r>
            <a:endPar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2130180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Whiteboard">
    <p:spTree>
      <p:nvGrpSpPr>
        <p:cNvPr id="1" name=""/>
        <p:cNvGrpSpPr/>
        <p:nvPr/>
      </p:nvGrpSpPr>
      <p:grpSpPr>
        <a:xfrm>
          <a:off x="0" y="0"/>
          <a:ext cx="0" cy="0"/>
          <a:chOff x="0" y="0"/>
          <a:chExt cx="0" cy="0"/>
        </a:xfrm>
      </p:grpSpPr>
      <p:sp>
        <p:nvSpPr>
          <p:cNvPr id="11" name="Rectangle 10"/>
          <p:cNvSpPr/>
          <p:nvPr userDrawn="1"/>
        </p:nvSpPr>
        <p:spPr>
          <a:xfrm>
            <a:off x="0" y="1713391"/>
            <a:ext cx="9144000" cy="2983301"/>
          </a:xfrm>
          <a:prstGeom prst="rect">
            <a:avLst/>
          </a:prstGeom>
          <a:solidFill>
            <a:schemeClr val="tx2"/>
          </a:solidFill>
          <a:ln w="12700">
            <a:noFill/>
          </a:ln>
        </p:spPr>
        <p:style>
          <a:lnRef idx="2">
            <a:schemeClr val="dk1"/>
          </a:lnRef>
          <a:fillRef idx="1">
            <a:schemeClr val="lt1"/>
          </a:fillRef>
          <a:effectRef idx="0">
            <a:schemeClr val="dk1"/>
          </a:effectRef>
          <a:fontRef idx="minor">
            <a:schemeClr val="dk1"/>
          </a:fontRef>
        </p:style>
        <p:txBody>
          <a:bodyPr lIns="91436" tIns="45718" rIns="91436" bIns="45718" rtlCol="0" anchor="ctr"/>
          <a:lstStyle/>
          <a:p>
            <a:pPr algn="ctr"/>
            <a:endParaRPr lang="en-US"/>
          </a:p>
        </p:txBody>
      </p:sp>
      <p:sp>
        <p:nvSpPr>
          <p:cNvPr id="7" name="Rectangle 6"/>
          <p:cNvSpPr/>
          <p:nvPr userDrawn="1"/>
        </p:nvSpPr>
        <p:spPr>
          <a:xfrm>
            <a:off x="-2" y="0"/>
            <a:ext cx="9144000" cy="1487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fontAlgn="auto">
              <a:spcBef>
                <a:spcPts val="0"/>
              </a:spcBef>
              <a:spcAft>
                <a:spcPts val="0"/>
              </a:spcAft>
              <a:defRPr/>
            </a:pPr>
            <a:endParaRPr lang="en-US" dirty="0"/>
          </a:p>
        </p:txBody>
      </p:sp>
      <p:sp>
        <p:nvSpPr>
          <p:cNvPr id="4" name="Title 1"/>
          <p:cNvSpPr>
            <a:spLocks noGrp="1"/>
          </p:cNvSpPr>
          <p:nvPr>
            <p:ph type="ctrTitle"/>
          </p:nvPr>
        </p:nvSpPr>
        <p:spPr>
          <a:xfrm>
            <a:off x="685800" y="1989811"/>
            <a:ext cx="7772400" cy="896796"/>
          </a:xfrm>
        </p:spPr>
        <p:txBody>
          <a:bodyPr/>
          <a:lstStyle>
            <a:lvl1pPr algn="l">
              <a:defRPr sz="3200" b="0">
                <a:solidFill>
                  <a:schemeClr val="bg1"/>
                </a:solidFill>
                <a:latin typeface="Montserrat" panose="02000505000000020004" pitchFamily="2" charset="0"/>
              </a:defRPr>
            </a:lvl1pPr>
          </a:lstStyle>
          <a:p>
            <a:r>
              <a:rPr lang="en-US" dirty="0" smtClean="0"/>
              <a:t>Click to edit Master title style</a:t>
            </a:r>
            <a:endParaRPr lang="en-US" dirty="0"/>
          </a:p>
        </p:txBody>
      </p:sp>
      <p:sp>
        <p:nvSpPr>
          <p:cNvPr id="5" name="Subtitle 2"/>
          <p:cNvSpPr>
            <a:spLocks noGrp="1"/>
          </p:cNvSpPr>
          <p:nvPr>
            <p:ph type="subTitle" idx="1"/>
          </p:nvPr>
        </p:nvSpPr>
        <p:spPr>
          <a:xfrm>
            <a:off x="685800" y="3119692"/>
            <a:ext cx="7772400" cy="1109411"/>
          </a:xfrm>
        </p:spPr>
        <p:txBody>
          <a:bodyPr>
            <a:normAutofit/>
          </a:bodyPr>
          <a:lstStyle>
            <a:lvl1pPr marL="0" indent="0" algn="l">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subtitle style</a:t>
            </a:r>
            <a:endParaRPr lang="en-US" dirty="0"/>
          </a:p>
        </p:txBody>
      </p:sp>
      <p:pic>
        <p:nvPicPr>
          <p:cNvPr id="10" name="Picture 9" descr="saama_color.pn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9400" y="-5127"/>
            <a:ext cx="4127500" cy="1651000"/>
          </a:xfrm>
          <a:prstGeom prst="rect">
            <a:avLst/>
          </a:prstGeom>
        </p:spPr>
      </p:pic>
      <p:sp>
        <p:nvSpPr>
          <p:cNvPr id="8" name="Text Placeholder 2"/>
          <p:cNvSpPr>
            <a:spLocks noGrp="1"/>
          </p:cNvSpPr>
          <p:nvPr>
            <p:ph type="body" sz="quarter" idx="10"/>
          </p:nvPr>
        </p:nvSpPr>
        <p:spPr>
          <a:xfrm>
            <a:off x="685802" y="4229103"/>
            <a:ext cx="7784869" cy="467590"/>
          </a:xfrm>
        </p:spPr>
        <p:txBody>
          <a:bodyPr/>
          <a:lstStyle>
            <a:lvl1pPr algn="r">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Click to edit Master text styles</a:t>
            </a:r>
          </a:p>
        </p:txBody>
      </p:sp>
      <p:sp>
        <p:nvSpPr>
          <p:cNvPr id="9" name="Footer Placeholder 4"/>
          <p:cNvSpPr txBox="1">
            <a:spLocks/>
          </p:cNvSpPr>
          <p:nvPr userDrawn="1"/>
        </p:nvSpPr>
        <p:spPr>
          <a:xfrm>
            <a:off x="137160" y="4912805"/>
            <a:ext cx="3584130" cy="194351"/>
          </a:xfrm>
          <a:prstGeom prst="rect">
            <a:avLst/>
          </a:prstGeom>
        </p:spPr>
        <p:txBody>
          <a:bodyPr lIns="91436" tIns="45718" rIns="91436" bIns="45718"/>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dirty="0" smtClean="0">
                <a:solidFill>
                  <a:schemeClr val="bg1"/>
                </a:solidFill>
                <a:latin typeface="Roboto Slab" charset="0"/>
                <a:ea typeface="Roboto Slab" charset="0"/>
                <a:cs typeface="Roboto Slab" charset="0"/>
              </a:rPr>
              <a:t>Copyright © 2016, Saama Technologies | Confidential</a:t>
            </a:r>
            <a:endParaRPr lang="en-US" sz="800" dirty="0">
              <a:solidFill>
                <a:schemeClr val="bg1"/>
              </a:solidFill>
              <a:latin typeface="Roboto Slab" charset="0"/>
              <a:ea typeface="Roboto Slab" charset="0"/>
              <a:cs typeface="Roboto Slab" charset="0"/>
            </a:endParaRPr>
          </a:p>
        </p:txBody>
      </p:sp>
    </p:spTree>
    <p:extLst>
      <p:ext uri="{BB962C8B-B14F-4D97-AF65-F5344CB8AC3E}">
        <p14:creationId xmlns:p14="http://schemas.microsoft.com/office/powerpoint/2010/main" val="304986868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846668" y="901701"/>
            <a:ext cx="7845921" cy="3798316"/>
          </a:xfrm>
        </p:spPr>
        <p:txBody>
          <a:bodyPr/>
          <a:lstStyle>
            <a:lvl1pPr marL="0" indent="0">
              <a:lnSpc>
                <a:spcPct val="100000"/>
              </a:lnSpc>
              <a:spcBef>
                <a:spcPts val="500"/>
              </a:spcBef>
              <a:spcAft>
                <a:spcPts val="500"/>
              </a:spcAft>
              <a:buNone/>
              <a:defRPr sz="1800" b="0"/>
            </a:lvl1pPr>
            <a:lvl2pPr marL="466320">
              <a:lnSpc>
                <a:spcPct val="100000"/>
              </a:lnSpc>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598497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3861408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9" y="914400"/>
            <a:ext cx="3792473" cy="3785616"/>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888189" y="914400"/>
            <a:ext cx="3792473" cy="3785616"/>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719147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Vertic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9" y="914400"/>
            <a:ext cx="3792473" cy="3785616"/>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8189" y="914402"/>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
        <p:nvSpPr>
          <p:cNvPr id="7" name="Content Placeholder 3"/>
          <p:cNvSpPr>
            <a:spLocks noGrp="1"/>
          </p:cNvSpPr>
          <p:nvPr>
            <p:ph sz="half" idx="10"/>
          </p:nvPr>
        </p:nvSpPr>
        <p:spPr>
          <a:xfrm>
            <a:off x="4888188" y="2894367"/>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1500920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Horizont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7" y="914402"/>
            <a:ext cx="7833992"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846668" y="2894366"/>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
        <p:nvSpPr>
          <p:cNvPr id="7" name="Content Placeholder 3"/>
          <p:cNvSpPr>
            <a:spLocks noGrp="1"/>
          </p:cNvSpPr>
          <p:nvPr>
            <p:ph sz="half" idx="10"/>
          </p:nvPr>
        </p:nvSpPr>
        <p:spPr>
          <a:xfrm>
            <a:off x="4888188" y="2894367"/>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21370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797520" y="1645040"/>
            <a:ext cx="3627620" cy="1772720"/>
          </a:xfrm>
          <a:prstGeom prst="rect">
            <a:avLst/>
          </a:prstGeom>
        </p:spPr>
        <p:txBody>
          <a:bodyPr anchor="ctr"/>
          <a:lstStyle>
            <a:lvl1pPr algn="ctr">
              <a:defRPr sz="3200" b="1">
                <a:solidFill>
                  <a:schemeClr val="bg1"/>
                </a:solidFill>
                <a:latin typeface="Montserrat" panose="02000505000000020004" pitchFamily="2"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5948442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9" y="914402"/>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6668" y="2894366"/>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8" y="126670"/>
            <a:ext cx="7833993" cy="651272"/>
          </a:xfrm>
          <a:noFill/>
        </p:spPr>
        <p:txBody>
          <a:bodyPr>
            <a:normAutofit/>
          </a:bodyPr>
          <a:lstStyle>
            <a:lvl1pPr algn="l">
              <a:defRPr sz="2000">
                <a:solidFill>
                  <a:schemeClr val="tx1"/>
                </a:solidFill>
              </a:defRPr>
            </a:lvl1pPr>
          </a:lstStyle>
          <a:p>
            <a:r>
              <a:rPr lang="en-US" dirty="0" smtClean="0"/>
              <a:t>Click to edit Master title style</a:t>
            </a:r>
            <a:endParaRPr lang="en-US" dirty="0"/>
          </a:p>
        </p:txBody>
      </p:sp>
      <p:sp>
        <p:nvSpPr>
          <p:cNvPr id="7" name="Content Placeholder 3"/>
          <p:cNvSpPr>
            <a:spLocks noGrp="1"/>
          </p:cNvSpPr>
          <p:nvPr>
            <p:ph sz="half" idx="10"/>
          </p:nvPr>
        </p:nvSpPr>
        <p:spPr>
          <a:xfrm>
            <a:off x="4888188" y="2894367"/>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1"/>
          </p:nvPr>
        </p:nvSpPr>
        <p:spPr>
          <a:xfrm>
            <a:off x="4888187" y="914401"/>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309530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6668" y="126670"/>
            <a:ext cx="7833993" cy="651272"/>
          </a:xfrm>
          <a:noFill/>
        </p:spPr>
        <p:txBody>
          <a:bodyPr>
            <a:normAutofit/>
          </a:bodyPr>
          <a:lstStyle>
            <a:lvl1pPr algn="l">
              <a:defRPr sz="2000" b="1">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7838946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Rectangle 2"/>
          <p:cNvSpPr/>
          <p:nvPr userDrawn="1"/>
        </p:nvSpPr>
        <p:spPr>
          <a:xfrm>
            <a:off x="0" y="679144"/>
            <a:ext cx="9144000" cy="1029809"/>
          </a:xfrm>
          <a:prstGeom prst="rect">
            <a:avLst/>
          </a:prstGeom>
          <a:solidFill>
            <a:schemeClr val="tx2"/>
          </a:solidFill>
          <a:ln w="12700">
            <a:noFill/>
          </a:ln>
        </p:spPr>
        <p:style>
          <a:lnRef idx="2">
            <a:schemeClr val="dk1"/>
          </a:lnRef>
          <a:fillRef idx="1">
            <a:schemeClr val="lt1"/>
          </a:fillRef>
          <a:effectRef idx="0">
            <a:schemeClr val="dk1"/>
          </a:effectRef>
          <a:fontRef idx="minor">
            <a:schemeClr val="dk1"/>
          </a:fontRef>
        </p:style>
        <p:txBody>
          <a:bodyPr lIns="91436" tIns="45718" rIns="91436" bIns="45718" rtlCol="0" anchor="ctr"/>
          <a:lstStyle/>
          <a:p>
            <a:pPr algn="ctr"/>
            <a:endParaRPr lang="en-US"/>
          </a:p>
        </p:txBody>
      </p:sp>
      <p:sp>
        <p:nvSpPr>
          <p:cNvPr id="2" name="Title 1"/>
          <p:cNvSpPr>
            <a:spLocks noGrp="1"/>
          </p:cNvSpPr>
          <p:nvPr>
            <p:ph type="title"/>
          </p:nvPr>
        </p:nvSpPr>
        <p:spPr>
          <a:xfrm>
            <a:off x="949327" y="881032"/>
            <a:ext cx="6801829" cy="651272"/>
          </a:xfrm>
          <a:noFill/>
        </p:spPr>
        <p:txBody>
          <a:bodyPr>
            <a:normAutofit/>
          </a:bodyPr>
          <a:lstStyle>
            <a:lvl1pPr algn="l">
              <a:defRPr sz="3200" b="0">
                <a:solidFill>
                  <a:schemeClr val="bg1"/>
                </a:solidFill>
              </a:defRPr>
            </a:lvl1pPr>
          </a:lstStyle>
          <a:p>
            <a:r>
              <a:rPr lang="en-US" dirty="0" smtClean="0"/>
              <a:t>Click to edit Master title style</a:t>
            </a:r>
            <a:endParaRPr lang="en-US" dirty="0"/>
          </a:p>
        </p:txBody>
      </p:sp>
      <p:sp>
        <p:nvSpPr>
          <p:cNvPr id="14" name="Rectangle 13"/>
          <p:cNvSpPr/>
          <p:nvPr userDrawn="1"/>
        </p:nvSpPr>
        <p:spPr>
          <a:xfrm>
            <a:off x="2" y="1"/>
            <a:ext cx="1039813" cy="679142"/>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lIns="91436" tIns="45718" rIns="91436" bIns="45718" rtlCol="0" anchor="ctr"/>
          <a:lstStyle/>
          <a:p>
            <a:pPr algn="ctr"/>
            <a:endParaRPr lang="en-US"/>
          </a:p>
        </p:txBody>
      </p:sp>
      <p:pic>
        <p:nvPicPr>
          <p:cNvPr id="15" name="Picture 14" descr="icon_saama.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42523" y="916663"/>
            <a:ext cx="554766" cy="554766"/>
          </a:xfrm>
          <a:prstGeom prst="rect">
            <a:avLst/>
          </a:prstGeom>
        </p:spPr>
      </p:pic>
    </p:spTree>
    <p:extLst>
      <p:ext uri="{BB962C8B-B14F-4D97-AF65-F5344CB8AC3E}">
        <p14:creationId xmlns:p14="http://schemas.microsoft.com/office/powerpoint/2010/main" val="160165334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13" name="Picture 12" descr="saama_color.png"/>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4173920" y="388184"/>
            <a:ext cx="700977" cy="696333"/>
          </a:xfrm>
          <a:prstGeom prst="rect">
            <a:avLst/>
          </a:prstGeom>
        </p:spPr>
      </p:pic>
      <p:sp>
        <p:nvSpPr>
          <p:cNvPr id="2" name="Rectangle 1"/>
          <p:cNvSpPr/>
          <p:nvPr userDrawn="1"/>
        </p:nvSpPr>
        <p:spPr>
          <a:xfrm>
            <a:off x="2" y="2"/>
            <a:ext cx="1039813" cy="834337"/>
          </a:xfrm>
          <a:prstGeom prst="rect">
            <a:avLst/>
          </a:prstGeom>
          <a:solidFill>
            <a:schemeClr val="bg1"/>
          </a:solidFill>
          <a:ln w="12700">
            <a:noFill/>
          </a:ln>
        </p:spPr>
        <p:style>
          <a:lnRef idx="2">
            <a:schemeClr val="dk1"/>
          </a:lnRef>
          <a:fillRef idx="1">
            <a:schemeClr val="lt1"/>
          </a:fillRef>
          <a:effectRef idx="0">
            <a:schemeClr val="dk1"/>
          </a:effectRef>
          <a:fontRef idx="minor">
            <a:schemeClr val="dk1"/>
          </a:fontRef>
        </p:style>
        <p:txBody>
          <a:bodyPr lIns="91436" tIns="45718" rIns="91436" bIns="45718" rtlCol="0" anchor="ctr"/>
          <a:lstStyle/>
          <a:p>
            <a:pPr algn="ctr"/>
            <a:endParaRPr lang="en-US"/>
          </a:p>
        </p:txBody>
      </p:sp>
    </p:spTree>
    <p:extLst>
      <p:ext uri="{BB962C8B-B14F-4D97-AF65-F5344CB8AC3E}">
        <p14:creationId xmlns:p14="http://schemas.microsoft.com/office/powerpoint/2010/main" val="176260690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250" y="763375"/>
            <a:ext cx="6292878" cy="1670186"/>
          </a:xfrm>
          <a:noFill/>
        </p:spPr>
        <p:txBody>
          <a:bodyPr>
            <a:normAutofit/>
          </a:bodyPr>
          <a:lstStyle>
            <a:lvl1pPr algn="l">
              <a:defRPr sz="3200" b="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855170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6668" y="126670"/>
            <a:ext cx="7833993" cy="651272"/>
          </a:xfrm>
          <a:noFill/>
        </p:spPr>
        <p:txBody>
          <a:bodyPr>
            <a:normAutofit/>
          </a:bodyPr>
          <a:lstStyle>
            <a:lvl1pPr algn="l">
              <a:defRPr sz="2000" b="1">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9371466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4" y="-1"/>
            <a:ext cx="9182101" cy="5143501"/>
          </a:xfrm>
          <a:prstGeom prst="rect">
            <a:avLst/>
          </a:prstGeom>
        </p:spPr>
      </p:pic>
      <p:sp>
        <p:nvSpPr>
          <p:cNvPr id="8" name="Rectangle 7"/>
          <p:cNvSpPr/>
          <p:nvPr userDrawn="1"/>
        </p:nvSpPr>
        <p:spPr>
          <a:xfrm>
            <a:off x="3418" y="0"/>
            <a:ext cx="9178687" cy="5199275"/>
          </a:xfrm>
          <a:prstGeom prst="rect">
            <a:avLst/>
          </a:prstGeom>
          <a:solidFill>
            <a:srgbClr val="354047">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dirty="0">
              <a:latin typeface="Roboto Regular"/>
            </a:endParaRPr>
          </a:p>
        </p:txBody>
      </p:sp>
      <p:sp>
        <p:nvSpPr>
          <p:cNvPr id="10" name="Oval 9"/>
          <p:cNvSpPr/>
          <p:nvPr userDrawn="1"/>
        </p:nvSpPr>
        <p:spPr>
          <a:xfrm>
            <a:off x="8738490" y="4749282"/>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1200" dirty="0">
              <a:solidFill>
                <a:srgbClr val="FF0000"/>
              </a:solidFill>
            </a:endParaRPr>
          </a:p>
        </p:txBody>
      </p:sp>
      <p:sp>
        <p:nvSpPr>
          <p:cNvPr id="11" name="Slide Number Placeholder 5"/>
          <p:cNvSpPr txBox="1">
            <a:spLocks/>
          </p:cNvSpPr>
          <p:nvPr userDrawn="1"/>
        </p:nvSpPr>
        <p:spPr>
          <a:xfrm>
            <a:off x="8679588" y="4624672"/>
            <a:ext cx="467110" cy="574604"/>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le 1"/>
          <p:cNvSpPr>
            <a:spLocks noGrp="1"/>
          </p:cNvSpPr>
          <p:nvPr>
            <p:ph type="title"/>
          </p:nvPr>
        </p:nvSpPr>
        <p:spPr>
          <a:xfrm>
            <a:off x="846668" y="126670"/>
            <a:ext cx="7833993" cy="651272"/>
          </a:xfrm>
          <a:noFill/>
        </p:spPr>
        <p:txBody>
          <a:bodyPr>
            <a:normAutofit/>
          </a:bodyPr>
          <a:lstStyle>
            <a:lvl1pPr algn="l">
              <a:defRPr sz="2000" b="1">
                <a:solidFill>
                  <a:schemeClr val="bg1"/>
                </a:solidFill>
              </a:defRPr>
            </a:lvl1pPr>
          </a:lstStyle>
          <a:p>
            <a:r>
              <a:rPr lang="en-US" smtClean="0"/>
              <a:t>Click to edit Master title style</a:t>
            </a:r>
            <a:endParaRPr lang="en-US" dirty="0"/>
          </a:p>
        </p:txBody>
      </p:sp>
      <p:pic>
        <p:nvPicPr>
          <p:cNvPr id="13" name="Picture 12" descr="icon_saama.png"/>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656" y="175519"/>
            <a:ext cx="553577" cy="553577"/>
          </a:xfrm>
          <a:prstGeom prst="rect">
            <a:avLst/>
          </a:prstGeom>
        </p:spPr>
      </p:pic>
      <p:sp>
        <p:nvSpPr>
          <p:cNvPr id="2" name="Footer Placeholder 1"/>
          <p:cNvSpPr>
            <a:spLocks noGrp="1"/>
          </p:cNvSpPr>
          <p:nvPr>
            <p:ph type="ftr" sz="quarter" idx="10"/>
          </p:nvPr>
        </p:nvSpPr>
        <p:spPr>
          <a:xfrm>
            <a:off x="2697" y="4885799"/>
            <a:ext cx="3086100" cy="274637"/>
          </a:xfrm>
          <a:prstGeom prst="rect">
            <a:avLst/>
          </a:prstGeom>
        </p:spPr>
        <p:txBody>
          <a:bodyPr lIns="91436" tIns="45718" rIns="91436" bIns="45718"/>
          <a:lstStyle/>
          <a:p>
            <a:pPr fontAlgn="auto">
              <a:spcBef>
                <a:spcPts val="0"/>
              </a:spcBef>
              <a:spcAft>
                <a:spcPts val="0"/>
              </a:spcAft>
            </a:pPr>
            <a:r>
              <a:rPr lang="en-US" sz="80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2017, Saama Technologies | Confidential</a:t>
            </a:r>
            <a:endPar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49920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pic>
        <p:nvPicPr>
          <p:cNvPr id="8" name="Picture 7" descr="ppt_bkg_analytics.pn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1482852"/>
            <a:ext cx="9144000" cy="3660648"/>
          </a:xfrm>
          <a:prstGeom prst="rect">
            <a:avLst/>
          </a:prstGeom>
        </p:spPr>
      </p:pic>
      <p:sp>
        <p:nvSpPr>
          <p:cNvPr id="13" name="Rectangle 12"/>
          <p:cNvSpPr>
            <a:spLocks/>
          </p:cNvSpPr>
          <p:nvPr/>
        </p:nvSpPr>
        <p:spPr>
          <a:xfrm>
            <a:off x="0" y="1472668"/>
            <a:ext cx="9144000" cy="3670832"/>
          </a:xfrm>
          <a:prstGeom prst="rect">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1800">
              <a:uFillTx/>
            </a:endParaRPr>
          </a:p>
        </p:txBody>
      </p:sp>
      <p:sp>
        <p:nvSpPr>
          <p:cNvPr id="7" name="Rectangle 6"/>
          <p:cNvSpPr>
            <a:spLocks/>
          </p:cNvSpPr>
          <p:nvPr/>
        </p:nvSpPr>
        <p:spPr>
          <a:xfrm>
            <a:off x="76200" y="196318"/>
            <a:ext cx="8839200" cy="1238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fontAlgn="auto">
              <a:spcBef>
                <a:spcPts val="0"/>
              </a:spcBef>
              <a:spcAft>
                <a:spcPts val="0"/>
              </a:spcAft>
              <a:defRPr>
                <a:uFillTx/>
              </a:defRPr>
            </a:pPr>
            <a:endParaRPr lang="en-US" sz="1800">
              <a:uFillTx/>
            </a:endParaRPr>
          </a:p>
        </p:txBody>
      </p:sp>
      <p:sp>
        <p:nvSpPr>
          <p:cNvPr id="4" name="Title 1"/>
          <p:cNvSpPr>
            <a:spLocks noGrp="1"/>
          </p:cNvSpPr>
          <p:nvPr>
            <p:ph type="ctrTitle"/>
          </p:nvPr>
        </p:nvSpPr>
        <p:spPr>
          <a:xfrm>
            <a:off x="685800" y="2222894"/>
            <a:ext cx="7772400" cy="896796"/>
          </a:xfrm>
        </p:spPr>
        <p:txBody>
          <a:bodyPr/>
          <a:lstStyle>
            <a:lvl1pPr algn="l">
              <a:defRPr sz="3200">
                <a:solidFill>
                  <a:srgbClr val="FFFFFF"/>
                </a:solidFill>
                <a:uFillTx/>
              </a:defRPr>
            </a:lvl1pPr>
          </a:lstStyle>
          <a:p>
            <a:r>
              <a:rPr lang="en-US">
                <a:uFillTx/>
              </a:rPr>
              <a:t>Click to edit Master title style</a:t>
            </a:r>
            <a:endParaRPr lang="en-US" dirty="0">
              <a:uFillTx/>
            </a:endParaRPr>
          </a:p>
        </p:txBody>
      </p:sp>
      <p:sp>
        <p:nvSpPr>
          <p:cNvPr id="5" name="Subtitle 2"/>
          <p:cNvSpPr>
            <a:spLocks noGrp="1"/>
          </p:cNvSpPr>
          <p:nvPr>
            <p:ph type="subTitle" idx="1"/>
          </p:nvPr>
        </p:nvSpPr>
        <p:spPr>
          <a:xfrm>
            <a:off x="685800" y="3119693"/>
            <a:ext cx="7772400" cy="1109411"/>
          </a:xfrm>
        </p:spPr>
        <p:txBody>
          <a:bodyPr>
            <a:normAutofit/>
          </a:bodyPr>
          <a:lstStyle>
            <a:lvl1pPr marL="0" indent="0" algn="l">
              <a:buNone/>
              <a:defRPr sz="2400" b="0" i="0">
                <a:solidFill>
                  <a:srgbClr val="FFFFFF"/>
                </a:solidFill>
                <a:uFillTx/>
                <a:latin typeface="Roboto Slab Light"/>
                <a:cs typeface="Roboto Slab Light"/>
              </a:defRPr>
            </a:lvl1pPr>
            <a:lvl2pPr marL="457166" indent="0" algn="ctr">
              <a:buNone/>
              <a:defRPr>
                <a:solidFill>
                  <a:schemeClr val="tx1">
                    <a:tint val="75000"/>
                  </a:schemeClr>
                </a:solidFill>
                <a:uFillTx/>
              </a:defRPr>
            </a:lvl2pPr>
            <a:lvl3pPr marL="914333" indent="0" algn="ctr">
              <a:buNone/>
              <a:defRPr>
                <a:solidFill>
                  <a:schemeClr val="tx1">
                    <a:tint val="75000"/>
                  </a:schemeClr>
                </a:solidFill>
                <a:uFillTx/>
              </a:defRPr>
            </a:lvl3pPr>
            <a:lvl4pPr marL="1371498" indent="0" algn="ctr">
              <a:buNone/>
              <a:defRPr>
                <a:solidFill>
                  <a:schemeClr val="tx1">
                    <a:tint val="75000"/>
                  </a:schemeClr>
                </a:solidFill>
                <a:uFillTx/>
              </a:defRPr>
            </a:lvl4pPr>
            <a:lvl5pPr marL="1828664" indent="0" algn="ctr">
              <a:buNone/>
              <a:defRPr>
                <a:solidFill>
                  <a:schemeClr val="tx1">
                    <a:tint val="75000"/>
                  </a:schemeClr>
                </a:solidFill>
                <a:uFillTx/>
              </a:defRPr>
            </a:lvl5pPr>
            <a:lvl6pPr marL="2285829" indent="0" algn="ctr">
              <a:buNone/>
              <a:defRPr>
                <a:solidFill>
                  <a:schemeClr val="tx1">
                    <a:tint val="75000"/>
                  </a:schemeClr>
                </a:solidFill>
                <a:uFillTx/>
              </a:defRPr>
            </a:lvl6pPr>
            <a:lvl7pPr marL="2742995" indent="0" algn="ctr">
              <a:buNone/>
              <a:defRPr>
                <a:solidFill>
                  <a:schemeClr val="tx1">
                    <a:tint val="75000"/>
                  </a:schemeClr>
                </a:solidFill>
                <a:uFillTx/>
              </a:defRPr>
            </a:lvl7pPr>
            <a:lvl8pPr marL="3200160" indent="0" algn="ctr">
              <a:buNone/>
              <a:defRPr>
                <a:solidFill>
                  <a:schemeClr val="tx1">
                    <a:tint val="75000"/>
                  </a:schemeClr>
                </a:solidFill>
                <a:uFillTx/>
              </a:defRPr>
            </a:lvl8pPr>
            <a:lvl9pPr marL="3657326" indent="0" algn="ctr">
              <a:buNone/>
              <a:defRPr>
                <a:solidFill>
                  <a:schemeClr val="tx1">
                    <a:tint val="75000"/>
                  </a:schemeClr>
                </a:solidFill>
                <a:uFillTx/>
              </a:defRPr>
            </a:lvl9pPr>
          </a:lstStyle>
          <a:p>
            <a:r>
              <a:rPr lang="en-US">
                <a:uFillTx/>
              </a:rPr>
              <a:t>Click to edit Master subtitle style</a:t>
            </a:r>
            <a:endParaRPr lang="en-US" dirty="0">
              <a:uFillTx/>
            </a:endParaRPr>
          </a:p>
        </p:txBody>
      </p:sp>
      <p:sp>
        <p:nvSpPr>
          <p:cNvPr id="9" name="Date Placeholder 3"/>
          <p:cNvSpPr>
            <a:spLocks noGrp="1"/>
          </p:cNvSpPr>
          <p:nvPr>
            <p:ph type="dt" sz="half" idx="10"/>
          </p:nvPr>
        </p:nvSpPr>
        <p:spPr>
          <a:xfrm>
            <a:off x="6324600" y="4516041"/>
            <a:ext cx="2133600" cy="273844"/>
          </a:xfrm>
          <a:prstGeom prst="rect">
            <a:avLst/>
          </a:prstGeom>
        </p:spPr>
        <p:txBody>
          <a:bodyPr vert="horz" wrap="square" lIns="91436" tIns="45718" rIns="91436" bIns="45718" numCol="1" anchor="t" anchorCtr="0" compatLnSpc="1">
            <a:prstTxWarp prst="textNoShape">
              <a:avLst/>
            </a:prstTxWarp>
          </a:bodyPr>
          <a:lstStyle>
            <a:lvl1pPr algn="r">
              <a:defRPr sz="1600">
                <a:solidFill>
                  <a:srgbClr val="FFFFFF"/>
                </a:solidFill>
                <a:uFillTx/>
                <a:latin typeface="Roboto Slab Bold" pitchFamily="-84" charset="0"/>
                <a:ea typeface="Roboto Slab Bold" pitchFamily="-84" charset="0"/>
                <a:cs typeface="Roboto Slab Bold" pitchFamily="-84" charset="0"/>
              </a:defRPr>
            </a:lvl1pPr>
          </a:lstStyle>
          <a:p>
            <a:endParaRPr lang="en-US">
              <a:uFillTx/>
            </a:endParaRPr>
          </a:p>
        </p:txBody>
      </p:sp>
      <p:pic>
        <p:nvPicPr>
          <p:cNvPr id="10" name="Picture 9" descr="saama_color.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79400" y="-5127"/>
            <a:ext cx="4127500" cy="1651000"/>
          </a:xfrm>
          <a:prstGeom prst="rect">
            <a:avLst/>
          </a:prstGeom>
        </p:spPr>
      </p:pic>
    </p:spTree>
    <p:extLst>
      <p:ext uri="{BB962C8B-B14F-4D97-AF65-F5344CB8AC3E}">
        <p14:creationId xmlns:p14="http://schemas.microsoft.com/office/powerpoint/2010/main" val="41197492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pic>
        <p:nvPicPr>
          <p:cNvPr id="15" name="Picture 14" descr="54576386_thumbnail.jpg"/>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6" name="Rectangle 15"/>
          <p:cNvSpPr/>
          <p:nvPr/>
        </p:nvSpPr>
        <p:spPr>
          <a:xfrm>
            <a:off x="0" y="1852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1800" dirty="0">
              <a:latin typeface="Roboto Regular"/>
            </a:endParaRPr>
          </a:p>
        </p:txBody>
      </p:sp>
      <p:sp>
        <p:nvSpPr>
          <p:cNvPr id="17" name="Rectangle 16"/>
          <p:cNvSpPr/>
          <p:nvPr/>
        </p:nvSpPr>
        <p:spPr>
          <a:xfrm rot="10800000">
            <a:off x="10741" y="2"/>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1800" dirty="0">
              <a:latin typeface="Roboto Regular"/>
            </a:endParaRPr>
          </a:p>
        </p:txBody>
      </p:sp>
      <p:sp>
        <p:nvSpPr>
          <p:cNvPr id="2" name="Title 1"/>
          <p:cNvSpPr>
            <a:spLocks noGrp="1"/>
          </p:cNvSpPr>
          <p:nvPr>
            <p:ph type="title"/>
          </p:nvPr>
        </p:nvSpPr>
        <p:spPr>
          <a:xfrm>
            <a:off x="846668" y="126670"/>
            <a:ext cx="7833993" cy="651272"/>
          </a:xfrm>
          <a:noFill/>
        </p:spPr>
        <p:txBody>
          <a:bodyPr>
            <a:normAutofit/>
          </a:bodyPr>
          <a:lstStyle>
            <a:lvl1pPr algn="l">
              <a:defRPr sz="2000" b="1">
                <a:solidFill>
                  <a:schemeClr val="bg1"/>
                </a:solidFill>
              </a:defRPr>
            </a:lvl1pPr>
          </a:lstStyle>
          <a:p>
            <a:r>
              <a:rPr lang="en-US" smtClean="0"/>
              <a:t>Click to edit Master title style</a:t>
            </a:r>
            <a:endParaRPr lang="en-US" dirty="0"/>
          </a:p>
        </p:txBody>
      </p:sp>
      <p:pic>
        <p:nvPicPr>
          <p:cNvPr id="9" name="Picture 8" descr="icon_saama.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91657" y="175520"/>
            <a:ext cx="553577" cy="553577"/>
          </a:xfrm>
          <a:prstGeom prst="rect">
            <a:avLst/>
          </a:prstGeom>
        </p:spPr>
      </p:pic>
      <p:sp>
        <p:nvSpPr>
          <p:cNvPr id="10" name="Oval 9"/>
          <p:cNvSpPr/>
          <p:nvPr/>
        </p:nvSpPr>
        <p:spPr>
          <a:xfrm>
            <a:off x="8738490" y="4749282"/>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Slide Number Placeholder 5"/>
          <p:cNvSpPr txBox="1">
            <a:spLocks/>
          </p:cNvSpPr>
          <p:nvPr/>
        </p:nvSpPr>
        <p:spPr>
          <a:xfrm>
            <a:off x="8679588" y="4624672"/>
            <a:ext cx="467110" cy="574604"/>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Footer Placeholder 4"/>
          <p:cNvSpPr txBox="1">
            <a:spLocks/>
          </p:cNvSpPr>
          <p:nvPr/>
        </p:nvSpPr>
        <p:spPr>
          <a:xfrm>
            <a:off x="137160" y="4912806"/>
            <a:ext cx="3584130" cy="194351"/>
          </a:xfrm>
          <a:prstGeom prst="rect">
            <a:avLst/>
          </a:prstGeom>
        </p:spPr>
        <p:txBody>
          <a:bodyPr lIns="91436" tIns="45718" rIns="91436" bIns="45718"/>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Copyright © 2016, Saama Technologies | Confidential</a:t>
            </a:r>
            <a:endPar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497892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797520" y="1645042"/>
            <a:ext cx="3627620" cy="1772720"/>
          </a:xfrm>
          <a:prstGeom prst="rect">
            <a:avLst/>
          </a:prstGeom>
        </p:spPr>
        <p:txBody>
          <a:bodyPr lIns="91436" tIns="45718" rIns="91436" bIns="45718" anchor="ctr"/>
          <a:lstStyle>
            <a:lvl1pPr algn="ctr">
              <a:defRPr sz="3200" b="1">
                <a:solidFill>
                  <a:schemeClr val="bg1"/>
                </a:solidFill>
                <a:latin typeface="Montserrat" panose="02000505000000020004" pitchFamily="2"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6168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771017" y="1645040"/>
            <a:ext cx="3627620" cy="1772720"/>
          </a:xfrm>
          <a:prstGeom prst="rect">
            <a:avLst/>
          </a:prstGeom>
        </p:spPr>
        <p:txBody>
          <a:bodyPr anchor="ctr"/>
          <a:lstStyle>
            <a:lvl1pPr algn="ctr">
              <a:defRPr sz="3200" b="1">
                <a:solidFill>
                  <a:schemeClr val="bg1"/>
                </a:solidFill>
                <a:latin typeface="Montserrat" panose="02000505000000020004" pitchFamily="2" charset="0"/>
              </a:defRPr>
            </a:lvl1pPr>
          </a:lstStyle>
          <a:p>
            <a:r>
              <a:rPr lang="en-US" dirty="0" smtClean="0"/>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35169" y="657037"/>
            <a:ext cx="2189001" cy="773335"/>
          </a:xfrm>
          <a:prstGeom prst="rect">
            <a:avLst/>
          </a:prstGeom>
        </p:spPr>
      </p:pic>
    </p:spTree>
    <p:extLst>
      <p:ext uri="{BB962C8B-B14F-4D97-AF65-F5344CB8AC3E}">
        <p14:creationId xmlns:p14="http://schemas.microsoft.com/office/powerpoint/2010/main" val="6084137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771017" y="1645040"/>
            <a:ext cx="3627620" cy="1772720"/>
          </a:xfrm>
          <a:prstGeom prst="rect">
            <a:avLst/>
          </a:prstGeom>
        </p:spPr>
        <p:txBody>
          <a:bodyPr anchor="ctr"/>
          <a:lstStyle>
            <a:lvl1pPr algn="ctr">
              <a:defRPr sz="3200" b="1">
                <a:solidFill>
                  <a:schemeClr val="bg1"/>
                </a:solidFill>
                <a:latin typeface="Montserrat" panose="02000505000000020004" pitchFamily="2"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290699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771017" y="1645040"/>
            <a:ext cx="3627620" cy="1772720"/>
          </a:xfrm>
          <a:prstGeom prst="rect">
            <a:avLst/>
          </a:prstGeom>
        </p:spPr>
        <p:txBody>
          <a:bodyPr anchor="ctr"/>
          <a:lstStyle>
            <a:lvl1pPr algn="ctr">
              <a:defRPr sz="3200" b="1">
                <a:solidFill>
                  <a:schemeClr val="bg1"/>
                </a:solidFill>
                <a:latin typeface="Montserrat" panose="02000505000000020004" pitchFamily="2"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473466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680408" y="1645040"/>
            <a:ext cx="3627620" cy="1772720"/>
          </a:xfrm>
          <a:prstGeom prst="rect">
            <a:avLst/>
          </a:prstGeom>
        </p:spPr>
        <p:txBody>
          <a:bodyPr anchor="ctr"/>
          <a:lstStyle>
            <a:lvl1pPr algn="ctr">
              <a:defRPr sz="3200" b="1">
                <a:solidFill>
                  <a:schemeClr val="bg1"/>
                </a:solidFill>
                <a:latin typeface="Montserrat" panose="02000505000000020004" pitchFamily="2"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37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p:nvPr>
        </p:nvSpPr>
        <p:spPr>
          <a:xfrm>
            <a:off x="4706911" y="1645041"/>
            <a:ext cx="3627620" cy="1772720"/>
          </a:xfrm>
          <a:prstGeom prst="rect">
            <a:avLst/>
          </a:prstGeom>
        </p:spPr>
        <p:txBody>
          <a:bodyPr lIns="91438" tIns="45719" rIns="91438" bIns="45719" anchor="ctr"/>
          <a:lstStyle>
            <a:lvl1pPr algn="ctr">
              <a:defRPr sz="3200" b="1">
                <a:solidFill>
                  <a:schemeClr val="bg1"/>
                </a:solidFill>
                <a:latin typeface="Montserrat" panose="02000505000000020004" pitchFamily="2"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510606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Whiteboard">
    <p:spTree>
      <p:nvGrpSpPr>
        <p:cNvPr id="1" name=""/>
        <p:cNvGrpSpPr/>
        <p:nvPr/>
      </p:nvGrpSpPr>
      <p:grpSpPr>
        <a:xfrm>
          <a:off x="0" y="0"/>
          <a:ext cx="0" cy="0"/>
          <a:chOff x="0" y="0"/>
          <a:chExt cx="0" cy="0"/>
        </a:xfrm>
      </p:grpSpPr>
      <p:sp>
        <p:nvSpPr>
          <p:cNvPr id="11" name="Rectangle 10"/>
          <p:cNvSpPr/>
          <p:nvPr userDrawn="1"/>
        </p:nvSpPr>
        <p:spPr>
          <a:xfrm>
            <a:off x="0" y="1713390"/>
            <a:ext cx="9144000" cy="2983301"/>
          </a:xfrm>
          <a:prstGeom prst="rect">
            <a:avLst/>
          </a:prstGeom>
          <a:solidFill>
            <a:schemeClr val="tx2"/>
          </a:solidFill>
          <a:ln w="12700">
            <a:noFill/>
          </a:ln>
        </p:spPr>
        <p:style>
          <a:lnRef idx="2">
            <a:schemeClr val="dk1"/>
          </a:lnRef>
          <a:fillRef idx="1">
            <a:schemeClr val="lt1"/>
          </a:fillRef>
          <a:effectRef idx="0">
            <a:schemeClr val="dk1"/>
          </a:effectRef>
          <a:fontRef idx="minor">
            <a:schemeClr val="dk1"/>
          </a:fontRef>
        </p:style>
        <p:txBody>
          <a:bodyPr lIns="91438" tIns="45719" rIns="91438" bIns="45719" rtlCol="0" anchor="ctr"/>
          <a:lstStyle/>
          <a:p>
            <a:pPr algn="ctr"/>
            <a:endParaRPr lang="en-US" dirty="0">
              <a:latin typeface="Open Sans" panose="020B0606030504020204" pitchFamily="34" charset="0"/>
            </a:endParaRPr>
          </a:p>
        </p:txBody>
      </p:sp>
      <p:sp>
        <p:nvSpPr>
          <p:cNvPr id="7" name="Rectangle 6"/>
          <p:cNvSpPr/>
          <p:nvPr userDrawn="1"/>
        </p:nvSpPr>
        <p:spPr>
          <a:xfrm>
            <a:off x="-2" y="0"/>
            <a:ext cx="9144000" cy="1487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fontAlgn="auto">
              <a:spcBef>
                <a:spcPts val="0"/>
              </a:spcBef>
              <a:spcAft>
                <a:spcPts val="0"/>
              </a:spcAft>
              <a:defRPr/>
            </a:pPr>
            <a:endParaRPr lang="en-US" dirty="0">
              <a:latin typeface="Open Sans" panose="020B0606030504020204" pitchFamily="34" charset="0"/>
            </a:endParaRPr>
          </a:p>
        </p:txBody>
      </p:sp>
      <p:sp>
        <p:nvSpPr>
          <p:cNvPr id="4" name="Title 1"/>
          <p:cNvSpPr>
            <a:spLocks noGrp="1"/>
          </p:cNvSpPr>
          <p:nvPr>
            <p:ph type="ctrTitle"/>
          </p:nvPr>
        </p:nvSpPr>
        <p:spPr>
          <a:xfrm>
            <a:off x="685800" y="1989811"/>
            <a:ext cx="7772400" cy="896796"/>
          </a:xfrm>
        </p:spPr>
        <p:txBody>
          <a:bodyPr/>
          <a:lstStyle>
            <a:lvl1pPr algn="l">
              <a:defRPr sz="3200" b="0">
                <a:solidFill>
                  <a:schemeClr val="bg1"/>
                </a:solidFill>
                <a:latin typeface="Montserrat" panose="02000505000000020004" pitchFamily="2" charset="0"/>
              </a:defRPr>
            </a:lvl1pPr>
          </a:lstStyle>
          <a:p>
            <a:r>
              <a:rPr lang="en-US" dirty="0" smtClean="0"/>
              <a:t>Click to edit Master title style</a:t>
            </a:r>
            <a:endParaRPr lang="en-US" dirty="0"/>
          </a:p>
        </p:txBody>
      </p:sp>
      <p:sp>
        <p:nvSpPr>
          <p:cNvPr id="5" name="Subtitle 2"/>
          <p:cNvSpPr>
            <a:spLocks noGrp="1"/>
          </p:cNvSpPr>
          <p:nvPr>
            <p:ph type="subTitle" idx="1"/>
          </p:nvPr>
        </p:nvSpPr>
        <p:spPr>
          <a:xfrm>
            <a:off x="685800" y="3119691"/>
            <a:ext cx="7772400" cy="1109411"/>
          </a:xfrm>
        </p:spPr>
        <p:txBody>
          <a:bodyPr>
            <a:normAutofit/>
          </a:bodyPr>
          <a:lstStyle>
            <a:lvl1pPr marL="0" indent="0" algn="l">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pic>
        <p:nvPicPr>
          <p:cNvPr id="10" name="Picture 9" descr="saama_colo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00" y="-5127"/>
            <a:ext cx="4127500" cy="1651000"/>
          </a:xfrm>
          <a:prstGeom prst="rect">
            <a:avLst/>
          </a:prstGeom>
        </p:spPr>
      </p:pic>
      <p:sp>
        <p:nvSpPr>
          <p:cNvPr id="8" name="Text Placeholder 2"/>
          <p:cNvSpPr>
            <a:spLocks noGrp="1"/>
          </p:cNvSpPr>
          <p:nvPr>
            <p:ph type="body" sz="quarter" idx="10"/>
          </p:nvPr>
        </p:nvSpPr>
        <p:spPr>
          <a:xfrm>
            <a:off x="685801" y="4229102"/>
            <a:ext cx="7784869" cy="467590"/>
          </a:xfrm>
        </p:spPr>
        <p:txBody>
          <a:bodyPr/>
          <a:lstStyle>
            <a:lvl1pPr algn="r">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Click to edit Master text styles</a:t>
            </a:r>
          </a:p>
        </p:txBody>
      </p:sp>
      <p:sp>
        <p:nvSpPr>
          <p:cNvPr id="9" name="Footer Placeholder 4"/>
          <p:cNvSpPr txBox="1">
            <a:spLocks/>
          </p:cNvSpPr>
          <p:nvPr userDrawn="1"/>
        </p:nvSpPr>
        <p:spPr>
          <a:xfrm>
            <a:off x="137160" y="4912804"/>
            <a:ext cx="3584130" cy="194351"/>
          </a:xfrm>
          <a:prstGeom prst="rect">
            <a:avLst/>
          </a:prstGeom>
        </p:spPr>
        <p:txBody>
          <a:bodyPr lIns="91438" tIns="45719" rIns="91438" bIns="45719"/>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dirty="0" smtClean="0">
                <a:solidFill>
                  <a:schemeClr val="bg1"/>
                </a:solidFill>
                <a:latin typeface="Roboto Slab" charset="0"/>
                <a:ea typeface="Roboto Slab" charset="0"/>
                <a:cs typeface="Roboto Slab" charset="0"/>
              </a:rPr>
              <a:t>Copyright © 2016, Saama Technologies | Confidential</a:t>
            </a:r>
            <a:endParaRPr lang="en-US" sz="800" dirty="0">
              <a:solidFill>
                <a:schemeClr val="bg1"/>
              </a:solidFill>
              <a:latin typeface="Roboto Slab" charset="0"/>
              <a:ea typeface="Roboto Slab" charset="0"/>
              <a:cs typeface="Roboto Slab" charset="0"/>
            </a:endParaRPr>
          </a:p>
        </p:txBody>
      </p:sp>
    </p:spTree>
    <p:extLst>
      <p:ext uri="{BB962C8B-B14F-4D97-AF65-F5344CB8AC3E}">
        <p14:creationId xmlns:p14="http://schemas.microsoft.com/office/powerpoint/2010/main" val="17379392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8.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1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image" Target="../media/image10.png"/><Relationship Id="rId2" Type="http://schemas.openxmlformats.org/officeDocument/2006/relationships/slideLayout" Target="../slideLayouts/slideLayout10.xml"/><Relationship Id="rId16" Type="http://schemas.openxmlformats.org/officeDocument/2006/relationships/theme" Target="../theme/theme9.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938770"/>
      </p:ext>
    </p:extLst>
  </p:cSld>
  <p:clrMap bg1="lt1" tx1="dk1" bg2="lt2" tx2="dk2" accent1="accent1" accent2="accent2" accent3="accent3" accent4="accent4" accent5="accent5" accent6="accent6" hlink="hlink" folHlink="folHlink"/>
  <p:sldLayoutIdLst>
    <p:sldLayoutId id="214748379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854277" y="126671"/>
            <a:ext cx="7825312" cy="651273"/>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dirty="0" smtClean="0"/>
              <a:t>Click to edit Master title style</a:t>
            </a:r>
            <a:endParaRPr lang="en-US" dirty="0"/>
          </a:p>
        </p:txBody>
      </p:sp>
      <p:sp>
        <p:nvSpPr>
          <p:cNvPr id="1028" name="Text Placeholder 2"/>
          <p:cNvSpPr>
            <a:spLocks noGrp="1"/>
          </p:cNvSpPr>
          <p:nvPr>
            <p:ph type="body" idx="1"/>
          </p:nvPr>
        </p:nvSpPr>
        <p:spPr bwMode="auto">
          <a:xfrm>
            <a:off x="854277" y="931731"/>
            <a:ext cx="7825312" cy="3804137"/>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Picture 16" descr="saama_color.png"/>
          <p:cNvPicPr>
            <a:picLocks noChangeAspect="1"/>
          </p:cNvPicPr>
          <p:nvPr userDrawn="1"/>
        </p:nvPicPr>
        <p:blipFill rotWithShape="1">
          <a:blip r:embed="rId18" cstate="hqprint">
            <a:extLst>
              <a:ext uri="{28A0092B-C50C-407E-A947-70E740481C1C}">
                <a14:useLocalDpi xmlns:a14="http://schemas.microsoft.com/office/drawing/2010/main" val="0"/>
              </a:ext>
            </a:extLst>
          </a:blip>
          <a:srcRect/>
          <a:stretch/>
        </p:blipFill>
        <p:spPr>
          <a:xfrm>
            <a:off x="210314" y="179091"/>
            <a:ext cx="550073" cy="546430"/>
          </a:xfrm>
          <a:prstGeom prst="rect">
            <a:avLst/>
          </a:prstGeom>
        </p:spPr>
      </p:pic>
      <p:sp>
        <p:nvSpPr>
          <p:cNvPr id="13" name="Oval 12"/>
          <p:cNvSpPr/>
          <p:nvPr userDrawn="1"/>
        </p:nvSpPr>
        <p:spPr>
          <a:xfrm>
            <a:off x="8738490" y="4749282"/>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Slide Number Placeholder 5"/>
          <p:cNvSpPr txBox="1">
            <a:spLocks/>
          </p:cNvSpPr>
          <p:nvPr userDrawn="1"/>
        </p:nvSpPr>
        <p:spPr>
          <a:xfrm>
            <a:off x="8679588" y="4624672"/>
            <a:ext cx="467110" cy="574604"/>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Footer Placeholder 4"/>
          <p:cNvSpPr txBox="1">
            <a:spLocks/>
          </p:cNvSpPr>
          <p:nvPr userDrawn="1"/>
        </p:nvSpPr>
        <p:spPr>
          <a:xfrm>
            <a:off x="137160" y="4912805"/>
            <a:ext cx="3584130" cy="194351"/>
          </a:xfrm>
          <a:prstGeom prst="rect">
            <a:avLst/>
          </a:prstGeom>
        </p:spPr>
        <p:txBody>
          <a:bodyPr lIns="91436" tIns="45718" rIns="91436" bIns="45718"/>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Copyright © 2018, Saama Technologies | Confidential</a:t>
            </a:r>
            <a:endParaRPr lang="en-US" sz="8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55530716"/>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Lst>
  <p:timing>
    <p:tnLst>
      <p:par>
        <p:cTn id="1" dur="indefinite" restart="never" nodeType="tmRoot"/>
      </p:par>
    </p:tnLst>
  </p:timing>
  <p:hf hdr="0" dt="0"/>
  <p:txStyles>
    <p:titleStyle>
      <a:lvl1pPr algn="l" defTabSz="457178" rtl="0" eaLnBrk="1" fontAlgn="base" hangingPunct="1">
        <a:spcBef>
          <a:spcPct val="0"/>
        </a:spcBef>
        <a:spcAft>
          <a:spcPct val="0"/>
        </a:spcAft>
        <a:defRPr sz="2000" b="1" i="0" kern="1200">
          <a:solidFill>
            <a:srgbClr val="333333"/>
          </a:solidFill>
          <a:latin typeface="Montserrat" panose="02000505000000020004" pitchFamily="2" charset="0"/>
          <a:ea typeface="Roboto Slab Regular"/>
          <a:cs typeface="Montserrat" panose="02000505000000020004" pitchFamily="2" charset="0"/>
        </a:defRPr>
      </a:lvl1pPr>
      <a:lvl2pPr algn="l" defTabSz="457178"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2pPr>
      <a:lvl3pPr algn="l" defTabSz="457178"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3pPr>
      <a:lvl4pPr algn="l" defTabSz="457178"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4pPr>
      <a:lvl5pPr algn="l" defTabSz="457178"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5pPr>
      <a:lvl6pPr marL="457178" algn="l" defTabSz="457178"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6pPr>
      <a:lvl7pPr marL="914355" algn="l" defTabSz="457178"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7pPr>
      <a:lvl8pPr marL="1371532" algn="l" defTabSz="457178"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8pPr>
      <a:lvl9pPr marL="1828709" algn="l" defTabSz="457178"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9pPr>
    </p:titleStyle>
    <p:bodyStyle>
      <a:lvl1pPr marL="0" indent="0" algn="l" defTabSz="457178" rtl="0" eaLnBrk="1" fontAlgn="base" hangingPunct="1">
        <a:lnSpc>
          <a:spcPct val="100000"/>
        </a:lnSpc>
        <a:spcBef>
          <a:spcPts val="500"/>
        </a:spcBef>
        <a:spcAft>
          <a:spcPts val="500"/>
        </a:spcAft>
        <a:buFont typeface="Arial" pitchFamily="-102" charset="0"/>
        <a:buNone/>
        <a:defRPr sz="1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13" indent="-285736" algn="l" defTabSz="457178" rtl="0" eaLnBrk="1" fontAlgn="base" hangingPunct="1">
        <a:lnSpc>
          <a:spcPct val="100000"/>
        </a:lnSpc>
        <a:spcBef>
          <a:spcPts val="500"/>
        </a:spcBef>
        <a:spcAft>
          <a:spcPts val="500"/>
        </a:spcAft>
        <a:buFont typeface="Arial" pitchFamily="-102" charset="0"/>
        <a:buChar char="–"/>
        <a:defRPr sz="16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4" indent="-228588" algn="l" defTabSz="457178" rtl="0" eaLnBrk="1" fontAlgn="base" hangingPunct="1">
        <a:lnSpc>
          <a:spcPct val="100000"/>
        </a:lnSpc>
        <a:spcBef>
          <a:spcPts val="500"/>
        </a:spcBef>
        <a:spcAft>
          <a:spcPts val="500"/>
        </a:spcAft>
        <a:buFont typeface="Arial" pitchFamily="-102" charset="0"/>
        <a:buChar char="•"/>
        <a:defRPr sz="1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8" algn="l" defTabSz="457178" rtl="0" eaLnBrk="1" fontAlgn="base" hangingPunct="1">
        <a:lnSpc>
          <a:spcPct val="150000"/>
        </a:lnSpc>
        <a:spcBef>
          <a:spcPct val="20000"/>
        </a:spcBef>
        <a:spcAft>
          <a:spcPct val="0"/>
        </a:spcAft>
        <a:buFont typeface="Arial" pitchFamily="-102"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7" indent="-228588" algn="l" defTabSz="457178" rtl="0" eaLnBrk="1" fontAlgn="base" hangingPunct="1">
        <a:lnSpc>
          <a:spcPct val="150000"/>
        </a:lnSpc>
        <a:spcBef>
          <a:spcPct val="20000"/>
        </a:spcBef>
        <a:spcAft>
          <a:spcPct val="0"/>
        </a:spcAft>
        <a:buFont typeface="Arial" pitchFamily="-102"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719483"/>
      </p:ext>
    </p:extLst>
  </p:cSld>
  <p:clrMap bg1="lt1" tx1="dk1" bg2="lt2" tx2="dk2" accent1="accent1" accent2="accent2" accent3="accent3" accent4="accent4" accent5="accent5" accent6="accent6" hlink="hlink" folHlink="folHlink"/>
  <p:sldLayoutIdLst>
    <p:sldLayoutId id="2147483796"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08665" y="4062845"/>
            <a:ext cx="2189001" cy="773335"/>
          </a:xfrm>
          <a:prstGeom prst="rect">
            <a:avLst/>
          </a:prstGeom>
        </p:spPr>
      </p:pic>
    </p:spTree>
    <p:extLst>
      <p:ext uri="{BB962C8B-B14F-4D97-AF65-F5344CB8AC3E}">
        <p14:creationId xmlns:p14="http://schemas.microsoft.com/office/powerpoint/2010/main" val="2145174067"/>
      </p:ext>
    </p:extLst>
  </p:cSld>
  <p:clrMap bg1="lt1" tx1="dk1" bg2="lt2" tx2="dk2" accent1="accent1" accent2="accent2" accent3="accent3" accent4="accent4" accent5="accent5" accent6="accent6" hlink="hlink" folHlink="folHlink"/>
  <p:sldLayoutIdLst>
    <p:sldLayoutId id="2147483798"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544919"/>
      </p:ext>
    </p:extLst>
  </p:cSld>
  <p:clrMap bg1="lt1" tx1="dk1" bg2="lt2" tx2="dk2" accent1="accent1" accent2="accent2" accent3="accent3" accent4="accent4" accent5="accent5" accent6="accent6" hlink="hlink" folHlink="folHlink"/>
  <p:sldLayoutIdLst>
    <p:sldLayoutId id="2147483800"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2649" y="4168861"/>
            <a:ext cx="2189001" cy="773335"/>
          </a:xfrm>
          <a:prstGeom prst="rect">
            <a:avLst/>
          </a:prstGeom>
        </p:spPr>
      </p:pic>
    </p:spTree>
    <p:extLst>
      <p:ext uri="{BB962C8B-B14F-4D97-AF65-F5344CB8AC3E}">
        <p14:creationId xmlns:p14="http://schemas.microsoft.com/office/powerpoint/2010/main" val="42999170"/>
      </p:ext>
    </p:extLst>
  </p:cSld>
  <p:clrMap bg1="lt1" tx1="dk1" bg2="lt2" tx2="dk2" accent1="accent1" accent2="accent2" accent3="accent3" accent4="accent4" accent5="accent5" accent6="accent6" hlink="hlink" folHlink="folHlink"/>
  <p:sldLayoutIdLst>
    <p:sldLayoutId id="2147483802"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2649" y="4168861"/>
            <a:ext cx="2189001" cy="773335"/>
          </a:xfrm>
          <a:prstGeom prst="rect">
            <a:avLst/>
          </a:prstGeom>
        </p:spPr>
      </p:pic>
    </p:spTree>
    <p:extLst>
      <p:ext uri="{BB962C8B-B14F-4D97-AF65-F5344CB8AC3E}">
        <p14:creationId xmlns:p14="http://schemas.microsoft.com/office/powerpoint/2010/main" val="364228444"/>
      </p:ext>
    </p:extLst>
  </p:cSld>
  <p:clrMap bg1="lt1" tx1="dk1" bg2="lt2" tx2="dk2" accent1="accent1" accent2="accent2" accent3="accent3" accent4="accent4" accent5="accent5" accent6="accent6" hlink="hlink" folHlink="folHlink"/>
  <p:sldLayoutIdLst>
    <p:sldLayoutId id="214748380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9587" y="4129104"/>
            <a:ext cx="2189001" cy="773335"/>
          </a:xfrm>
          <a:prstGeom prst="rect">
            <a:avLst/>
          </a:prstGeom>
        </p:spPr>
      </p:pic>
    </p:spTree>
    <p:extLst>
      <p:ext uri="{BB962C8B-B14F-4D97-AF65-F5344CB8AC3E}">
        <p14:creationId xmlns:p14="http://schemas.microsoft.com/office/powerpoint/2010/main" val="1982275856"/>
      </p:ext>
    </p:extLst>
  </p:cSld>
  <p:clrMap bg1="lt1" tx1="dk1" bg2="lt2" tx2="dk2" accent1="accent1" accent2="accent2" accent3="accent3" accent4="accent4" accent5="accent5" accent6="accent6" hlink="hlink" folHlink="folHlink"/>
  <p:sldLayoutIdLst>
    <p:sldLayoutId id="2147483806"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206167"/>
      </p:ext>
    </p:extLst>
  </p:cSld>
  <p:clrMap bg1="lt1" tx1="dk1" bg2="lt2" tx2="dk2" accent1="accent1" accent2="accent2" accent3="accent3" accent4="accent4" accent5="accent5" accent6="accent6" hlink="hlink" folHlink="folHlink"/>
  <p:sldLayoutIdLst>
    <p:sldLayoutId id="2147483830" r:id="rId1"/>
  </p:sldLayoutIdLst>
  <p:timing>
    <p:tnLst>
      <p:par>
        <p:cTn id="1" dur="indefinite" restart="never" nodeType="tmRoot"/>
      </p:par>
    </p:tnLst>
  </p:timing>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854276" y="126670"/>
            <a:ext cx="7825312" cy="651273"/>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smtClean="0"/>
              <a:t>Click to edit Master title style</a:t>
            </a:r>
            <a:endParaRPr lang="en-US" dirty="0"/>
          </a:p>
        </p:txBody>
      </p:sp>
      <p:sp>
        <p:nvSpPr>
          <p:cNvPr id="1028" name="Text Placeholder 2"/>
          <p:cNvSpPr>
            <a:spLocks noGrp="1"/>
          </p:cNvSpPr>
          <p:nvPr>
            <p:ph type="body" idx="1"/>
          </p:nvPr>
        </p:nvSpPr>
        <p:spPr bwMode="auto">
          <a:xfrm>
            <a:off x="854276" y="931730"/>
            <a:ext cx="7825312" cy="3804137"/>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Picture 16" descr="saama_color.png"/>
          <p:cNvPicPr>
            <a:picLocks noChangeAspect="1"/>
          </p:cNvPicPr>
          <p:nvPr userDrawn="1"/>
        </p:nvPicPr>
        <p:blipFill rotWithShape="1">
          <a:blip r:embed="rId17">
            <a:extLst>
              <a:ext uri="{28A0092B-C50C-407E-A947-70E740481C1C}">
                <a14:useLocalDpi xmlns:a14="http://schemas.microsoft.com/office/drawing/2010/main" val="0"/>
              </a:ext>
            </a:extLst>
          </a:blip>
          <a:srcRect/>
          <a:stretch/>
        </p:blipFill>
        <p:spPr>
          <a:xfrm>
            <a:off x="210313" y="179091"/>
            <a:ext cx="550073" cy="546430"/>
          </a:xfrm>
          <a:prstGeom prst="rect">
            <a:avLst/>
          </a:prstGeom>
        </p:spPr>
      </p:pic>
      <p:sp>
        <p:nvSpPr>
          <p:cNvPr id="13" name="Oval 12"/>
          <p:cNvSpPr/>
          <p:nvPr userDrawn="1"/>
        </p:nvSpPr>
        <p:spPr>
          <a:xfrm>
            <a:off x="8738490" y="4749281"/>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Slide Number Placeholder 5"/>
          <p:cNvSpPr txBox="1">
            <a:spLocks/>
          </p:cNvSpPr>
          <p:nvPr userDrawn="1"/>
        </p:nvSpPr>
        <p:spPr>
          <a:xfrm>
            <a:off x="8679588" y="4624671"/>
            <a:ext cx="467110" cy="574604"/>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Footer Placeholder 4"/>
          <p:cNvSpPr txBox="1">
            <a:spLocks/>
          </p:cNvSpPr>
          <p:nvPr userDrawn="1"/>
        </p:nvSpPr>
        <p:spPr>
          <a:xfrm>
            <a:off x="137160" y="4912804"/>
            <a:ext cx="3584130" cy="194351"/>
          </a:xfrm>
          <a:prstGeom prst="rect">
            <a:avLst/>
          </a:prstGeom>
        </p:spPr>
        <p:txBody>
          <a:bodyPr lIns="91438" tIns="45719" rIns="91438" bIns="45719"/>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Copyright © 2018, Saama Technologies | Confidential</a:t>
            </a:r>
            <a:endParaRPr lang="en-US" sz="8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3077641"/>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Lst>
  <p:timing>
    <p:tnLst>
      <p:par>
        <p:cTn id="1" dur="indefinite" restart="never" nodeType="tmRoot"/>
      </p:par>
    </p:tnLst>
  </p:timing>
  <p:hf hdr="0" dt="0"/>
  <p:txStyles>
    <p:titleStyle>
      <a:lvl1pPr algn="l" defTabSz="457189" rtl="0" eaLnBrk="1" fontAlgn="base" hangingPunct="1">
        <a:spcBef>
          <a:spcPct val="0"/>
        </a:spcBef>
        <a:spcAft>
          <a:spcPct val="0"/>
        </a:spcAft>
        <a:defRPr sz="2000" b="1" i="0" kern="1200">
          <a:solidFill>
            <a:srgbClr val="333333"/>
          </a:solidFill>
          <a:latin typeface="Montserrat" panose="02000505000000020004" pitchFamily="2" charset="0"/>
          <a:ea typeface="Roboto Slab Regular"/>
          <a:cs typeface="Montserrat" panose="02000505000000020004" pitchFamily="2" charset="0"/>
        </a:defRPr>
      </a:lvl1pPr>
      <a:lvl2pPr algn="l" defTabSz="457189"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2pPr>
      <a:lvl3pPr algn="l" defTabSz="457189"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3pPr>
      <a:lvl4pPr algn="l" defTabSz="457189"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4pPr>
      <a:lvl5pPr algn="l" defTabSz="457189"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5pPr>
      <a:lvl6pPr marL="457189" algn="l" defTabSz="457189"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6pPr>
      <a:lvl7pPr marL="914378" algn="l" defTabSz="457189"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7pPr>
      <a:lvl8pPr marL="1371566" algn="l" defTabSz="457189"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8pPr>
      <a:lvl9pPr marL="1828754" algn="l" defTabSz="457189"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9pPr>
    </p:titleStyle>
    <p:bodyStyle>
      <a:lvl1pPr marL="0" indent="0" algn="l" defTabSz="457189" rtl="0" eaLnBrk="1" fontAlgn="base" hangingPunct="1">
        <a:lnSpc>
          <a:spcPct val="100000"/>
        </a:lnSpc>
        <a:spcBef>
          <a:spcPts val="500"/>
        </a:spcBef>
        <a:spcAft>
          <a:spcPts val="500"/>
        </a:spcAft>
        <a:buFont typeface="Arial" pitchFamily="-102" charset="0"/>
        <a:buNone/>
        <a:defRPr sz="1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31" indent="-285743" algn="l" defTabSz="457189" rtl="0" eaLnBrk="1" fontAlgn="base" hangingPunct="1">
        <a:lnSpc>
          <a:spcPct val="100000"/>
        </a:lnSpc>
        <a:spcBef>
          <a:spcPts val="500"/>
        </a:spcBef>
        <a:spcAft>
          <a:spcPts val="500"/>
        </a:spcAft>
        <a:buFont typeface="Arial" pitchFamily="-102" charset="0"/>
        <a:buChar char="–"/>
        <a:defRPr sz="16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72" indent="-228594" algn="l" defTabSz="457189" rtl="0" eaLnBrk="1" fontAlgn="base" hangingPunct="1">
        <a:lnSpc>
          <a:spcPct val="100000"/>
        </a:lnSpc>
        <a:spcBef>
          <a:spcPts val="500"/>
        </a:spcBef>
        <a:spcAft>
          <a:spcPts val="500"/>
        </a:spcAft>
        <a:buFont typeface="Arial" pitchFamily="-102" charset="0"/>
        <a:buChar char="•"/>
        <a:defRPr sz="1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457189" rtl="0" eaLnBrk="1" fontAlgn="base" hangingPunct="1">
        <a:lnSpc>
          <a:spcPct val="150000"/>
        </a:lnSpc>
        <a:spcBef>
          <a:spcPct val="20000"/>
        </a:spcBef>
        <a:spcAft>
          <a:spcPct val="0"/>
        </a:spcAft>
        <a:buFont typeface="Arial" pitchFamily="-102"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348" indent="-228594" algn="l" defTabSz="457189" rtl="0" eaLnBrk="1" fontAlgn="base" hangingPunct="1">
        <a:lnSpc>
          <a:spcPct val="150000"/>
        </a:lnSpc>
        <a:spcBef>
          <a:spcPct val="20000"/>
        </a:spcBef>
        <a:spcAft>
          <a:spcPct val="0"/>
        </a:spcAft>
        <a:buFont typeface="Arial" pitchFamily="-102"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sessions.edu/color-calculator-results/?colors=ffcf91,a091ff,ff91f0,f0ff91" TargetMode="External"/><Relationship Id="rId2" Type="http://schemas.openxmlformats.org/officeDocument/2006/relationships/hyperlink" Target="https://www.sessions.edu/color-calculator/" TargetMode="External"/><Relationship Id="rId1" Type="http://schemas.openxmlformats.org/officeDocument/2006/relationships/slideLayout" Target="../slideLayouts/slideLayout10.xml"/><Relationship Id="rId4" Type="http://schemas.openxmlformats.org/officeDocument/2006/relationships/hyperlink" Target="https://chrome.google.com/webstore/detail/colorzilla/bhlhnicpbhignbdhedgjhgdocnmhomn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rojects.susielu.com/viz-palette?colors=%5b%22#f0ff91%22,%22#ffcf91%22,%22#ff91f0%22,%22#a091ff%22]&amp;backgroundColor=%22white%22&amp;fontColor=%22black%22&amp;mode=%22deuteranomaly%22" TargetMode="External"/><Relationship Id="rId2" Type="http://schemas.openxmlformats.org/officeDocument/2006/relationships/hyperlink" Target="https://learnui.design/tools/data-color-picker.html" TargetMode="External"/><Relationship Id="rId1" Type="http://schemas.openxmlformats.org/officeDocument/2006/relationships/slideLayout" Target="../slideLayouts/slideLayout10.xml"/><Relationship Id="rId5" Type="http://schemas.openxmlformats.org/officeDocument/2006/relationships/hyperlink" Target="https://colorbrewer2.org/" TargetMode="External"/><Relationship Id="rId4" Type="http://schemas.openxmlformats.org/officeDocument/2006/relationships/hyperlink" Target="https://vis4.net/palettes/#/9|d|f0ff91,ffcf91|ff91f0,a091ff|1|1"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colortool.powertoolsfortableau.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100.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hyperlink" Target="https://public.tableau.com/profile/hemang.bhavasar#!/vizhome/DiabetesDashboard_1/DiabetesDashboard"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81025" y="1645040"/>
            <a:ext cx="4076700" cy="1772720"/>
          </a:xfrm>
        </p:spPr>
        <p:txBody>
          <a:bodyPr/>
          <a:lstStyle/>
          <a:p>
            <a:r>
              <a:rPr lang="en-US" dirty="0" smtClean="0"/>
              <a:t>Data Visualization: Chart Selection Guidelines</a:t>
            </a:r>
            <a:endParaRPr lang="en-US" dirty="0"/>
          </a:p>
        </p:txBody>
      </p:sp>
    </p:spTree>
    <p:extLst>
      <p:ext uri="{BB962C8B-B14F-4D97-AF65-F5344CB8AC3E}">
        <p14:creationId xmlns:p14="http://schemas.microsoft.com/office/powerpoint/2010/main" val="2229964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r>
              <a:rPr lang="en-US" dirty="0" smtClean="0"/>
              <a:t>: Number of Dimensions and Measures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100" dirty="0" smtClean="0"/>
              <a:t>A chart can show a limited number of Dimensions, Measures, and Details.</a:t>
            </a:r>
          </a:p>
          <a:p>
            <a:pPr marL="752082" lvl="1" indent="-285750">
              <a:buFont typeface="Arial" panose="020B0604020202020204" pitchFamily="34" charset="0"/>
              <a:buChar char="•"/>
            </a:pPr>
            <a:r>
              <a:rPr lang="en-US" sz="1050" dirty="0" smtClean="0"/>
              <a:t>Also, the number of categorical values in a dimension also impact chart rendering</a:t>
            </a:r>
          </a:p>
          <a:p>
            <a:pPr marL="285750" indent="-285750">
              <a:buFont typeface="Arial" panose="020B0604020202020204" pitchFamily="34" charset="0"/>
              <a:buChar char="•"/>
            </a:pPr>
            <a:r>
              <a:rPr lang="en-US" sz="1100" dirty="0" smtClean="0"/>
              <a:t>The number of dimensions and measures can be extended using additional </a:t>
            </a:r>
            <a:r>
              <a:rPr lang="en-US" sz="1100" dirty="0"/>
              <a:t>features. </a:t>
            </a:r>
            <a:r>
              <a:rPr lang="en-US" sz="1100" dirty="0" smtClean="0"/>
              <a:t>These allow </a:t>
            </a:r>
            <a:r>
              <a:rPr lang="en-US" sz="1100" dirty="0"/>
              <a:t>the chart to be extended beyond the standard </a:t>
            </a:r>
            <a:r>
              <a:rPr lang="en-US" sz="1100" dirty="0" smtClean="0"/>
              <a:t>design.</a:t>
            </a:r>
          </a:p>
          <a:p>
            <a:pPr marL="752082" lvl="1" indent="-285750">
              <a:buFont typeface="Arial" panose="020B0604020202020204" pitchFamily="34" charset="0"/>
              <a:buChar char="•"/>
            </a:pPr>
            <a:r>
              <a:rPr lang="en-US" sz="1050" dirty="0" smtClean="0"/>
              <a:t>Dual-axis</a:t>
            </a:r>
          </a:p>
          <a:p>
            <a:pPr marL="752082" lvl="1" indent="-285750">
              <a:buFont typeface="Arial" panose="020B0604020202020204" pitchFamily="34" charset="0"/>
              <a:buChar char="•"/>
            </a:pPr>
            <a:r>
              <a:rPr lang="en-US" sz="1050" dirty="0" smtClean="0"/>
              <a:t>Stacking</a:t>
            </a:r>
          </a:p>
          <a:p>
            <a:pPr marL="752082" lvl="1" indent="-285750">
              <a:buFont typeface="Arial" panose="020B0604020202020204" pitchFamily="34" charset="0"/>
              <a:buChar char="•"/>
            </a:pPr>
            <a:r>
              <a:rPr lang="en-US" sz="1050" dirty="0" smtClean="0"/>
              <a:t>Labels</a:t>
            </a:r>
          </a:p>
          <a:p>
            <a:pPr marL="752082" lvl="1" indent="-285750">
              <a:buFont typeface="Arial" panose="020B0604020202020204" pitchFamily="34" charset="0"/>
              <a:buChar char="•"/>
            </a:pPr>
            <a:r>
              <a:rPr lang="en-US" sz="1050" dirty="0" smtClean="0"/>
              <a:t>Tooltips</a:t>
            </a:r>
          </a:p>
          <a:p>
            <a:pPr marL="285750" indent="-285750">
              <a:buFont typeface="Arial" panose="020B0604020202020204" pitchFamily="34" charset="0"/>
              <a:buChar char="•"/>
            </a:pPr>
            <a:r>
              <a:rPr lang="en-US" sz="1100" dirty="0"/>
              <a:t>If the number of dimensions and measures to be shown in very critical, then do adhere to this rule.</a:t>
            </a:r>
          </a:p>
        </p:txBody>
      </p:sp>
    </p:spTree>
    <p:extLst>
      <p:ext uri="{BB962C8B-B14F-4D97-AF65-F5344CB8AC3E}">
        <p14:creationId xmlns:p14="http://schemas.microsoft.com/office/powerpoint/2010/main" val="972632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Any other criteria (customer, business)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400" dirty="0" smtClean="0"/>
              <a:t>Users may have some thoughts which may not fit in the definition of our chart selection</a:t>
            </a:r>
          </a:p>
          <a:p>
            <a:pPr marL="752082" lvl="1" indent="-285750">
              <a:buFont typeface="Arial" panose="020B0604020202020204" pitchFamily="34" charset="0"/>
              <a:buChar char="•"/>
            </a:pPr>
            <a:r>
              <a:rPr lang="en-US" sz="1200" dirty="0" smtClean="0"/>
              <a:t>Generally they are around the overall story – which may require some extended features such as drill-downs, tooltips, related reports etc.</a:t>
            </a:r>
          </a:p>
          <a:p>
            <a:pPr marL="752082" lvl="1" indent="-285750">
              <a:buFont typeface="Arial" panose="020B0604020202020204" pitchFamily="34" charset="0"/>
              <a:buChar char="•"/>
            </a:pPr>
            <a:r>
              <a:rPr lang="en-US" sz="1200" dirty="0" smtClean="0"/>
              <a:t>They may want certain specific rules to be applied – for coloring, grouping, wrapping text, printing etc.</a:t>
            </a:r>
          </a:p>
          <a:p>
            <a:pPr marL="752082" lvl="1" indent="-285750">
              <a:buFont typeface="Arial" panose="020B0604020202020204" pitchFamily="34" charset="0"/>
              <a:buChar char="•"/>
            </a:pPr>
            <a:r>
              <a:rPr lang="en-US" sz="1200" dirty="0" smtClean="0"/>
              <a:t>Either re-selection, alteration, or user education can be the approach here.</a:t>
            </a:r>
          </a:p>
          <a:p>
            <a:pPr marL="285750" indent="-285750">
              <a:buFont typeface="Arial" panose="020B0604020202020204" pitchFamily="34" charset="0"/>
              <a:buChar char="•"/>
            </a:pPr>
            <a:r>
              <a:rPr lang="en-US" sz="1400" dirty="0" smtClean="0"/>
              <a:t>As a designer </a:t>
            </a:r>
            <a:r>
              <a:rPr lang="en-US" sz="1400" dirty="0"/>
              <a:t>/</a:t>
            </a:r>
            <a:r>
              <a:rPr lang="en-US" sz="1400" dirty="0" smtClean="0"/>
              <a:t> developer, you may have certain constraints or issues – in story, layout, data – which would require a different visual than the one selected.</a:t>
            </a:r>
          </a:p>
          <a:p>
            <a:pPr marL="752082" lvl="1" indent="-285750">
              <a:buFont typeface="Arial" panose="020B0604020202020204" pitchFamily="34" charset="0"/>
              <a:buChar char="•"/>
            </a:pPr>
            <a:r>
              <a:rPr lang="en-US" sz="1200" dirty="0" smtClean="0"/>
              <a:t>This tool is a “guideline” and not a “rule” – use best judgment and leverage your experience to work around the constraints.</a:t>
            </a:r>
          </a:p>
          <a:p>
            <a:pPr marL="752082" lvl="1" indent="-285750">
              <a:buFont typeface="Arial" panose="020B0604020202020204" pitchFamily="34" charset="0"/>
              <a:buChar char="•"/>
            </a:pPr>
            <a:r>
              <a:rPr lang="en-US" sz="1200" dirty="0" smtClean="0"/>
              <a:t>Moreover, there are numerous types of charts and documenting or categorizing every single one of them is not feasible. Most common charts in this deck will solve 80% of the visualization scenarios.</a:t>
            </a:r>
            <a:endParaRPr lang="en-US" sz="1200" dirty="0"/>
          </a:p>
        </p:txBody>
      </p:sp>
    </p:spTree>
    <p:extLst>
      <p:ext uri="{BB962C8B-B14F-4D97-AF65-F5344CB8AC3E}">
        <p14:creationId xmlns:p14="http://schemas.microsoft.com/office/powerpoint/2010/main" val="3678856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Coloring Guidelines</a:t>
            </a:r>
            <a:endParaRPr lang="en-US" dirty="0"/>
          </a:p>
        </p:txBody>
      </p:sp>
    </p:spTree>
    <p:extLst>
      <p:ext uri="{BB962C8B-B14F-4D97-AF65-F5344CB8AC3E}">
        <p14:creationId xmlns:p14="http://schemas.microsoft.com/office/powerpoint/2010/main" val="3445289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Guidelines</a:t>
            </a:r>
            <a:endParaRPr lang="en-US" dirty="0"/>
          </a:p>
        </p:txBody>
      </p:sp>
      <p:sp>
        <p:nvSpPr>
          <p:cNvPr id="3" name="Content Placeholder 2"/>
          <p:cNvSpPr>
            <a:spLocks noGrp="1"/>
          </p:cNvSpPr>
          <p:nvPr>
            <p:ph idx="1"/>
          </p:nvPr>
        </p:nvSpPr>
        <p:spPr>
          <a:xfrm>
            <a:off x="846667" y="901700"/>
            <a:ext cx="7833994" cy="3936999"/>
          </a:xfrm>
        </p:spPr>
        <p:txBody>
          <a:bodyPr/>
          <a:lstStyle/>
          <a:p>
            <a:r>
              <a:rPr lang="en-US" sz="1100" dirty="0" smtClean="0"/>
              <a:t>Color theme is one of the most critical aspects of dashboard design and the first impression is a lot dependent on color. While there are many approaches from UX expert involvement to iterations, here are some important ones to follow in general:</a:t>
            </a:r>
          </a:p>
          <a:p>
            <a:pPr marL="285750" indent="-285750">
              <a:buFont typeface="Arial" panose="020B0604020202020204" pitchFamily="34" charset="0"/>
              <a:buChar char="•"/>
            </a:pPr>
            <a:r>
              <a:rPr lang="en-US" sz="1100" dirty="0" smtClean="0"/>
              <a:t>Ask for the customer’s </a:t>
            </a:r>
            <a:r>
              <a:rPr lang="en-US" sz="1100" b="1" dirty="0" smtClean="0"/>
              <a:t>Branding Guidelines </a:t>
            </a:r>
            <a:r>
              <a:rPr lang="en-US" sz="1100" dirty="0" smtClean="0"/>
              <a:t>for the templates, logos, fonts, colors to be used. Always refer the </a:t>
            </a:r>
            <a:r>
              <a:rPr lang="en-US" sz="1100" b="1" dirty="0" smtClean="0"/>
              <a:t>color palette </a:t>
            </a:r>
            <a:r>
              <a:rPr lang="en-US" sz="1100" dirty="0" smtClean="0"/>
              <a:t>adhering to corporate norms unless explicitly asked to divert or if the palette does not serve or meet it’s purpose or when a refreshed design is needed.</a:t>
            </a:r>
          </a:p>
          <a:p>
            <a:pPr marL="285750" indent="-285750">
              <a:buFont typeface="Arial" panose="020B0604020202020204" pitchFamily="34" charset="0"/>
              <a:buChar char="•"/>
            </a:pPr>
            <a:r>
              <a:rPr lang="en-US" sz="1100" dirty="0" smtClean="0"/>
              <a:t>Always </a:t>
            </a:r>
            <a:r>
              <a:rPr lang="en-US" sz="1100" b="1" dirty="0" smtClean="0"/>
              <a:t>set</a:t>
            </a:r>
            <a:r>
              <a:rPr lang="en-US" sz="1100" dirty="0" smtClean="0"/>
              <a:t> the color palette in the reporting tool once and make it available to all users (either via server configuration or via a standard reusable </a:t>
            </a:r>
            <a:r>
              <a:rPr lang="en-US" sz="1100" b="1" dirty="0" smtClean="0"/>
              <a:t>report template</a:t>
            </a:r>
            <a:r>
              <a:rPr lang="en-US" sz="1100" dirty="0" smtClean="0"/>
              <a:t>).</a:t>
            </a:r>
          </a:p>
          <a:p>
            <a:pPr marL="285750" indent="-285750">
              <a:buFont typeface="Arial" panose="020B0604020202020204" pitchFamily="34" charset="0"/>
              <a:buChar char="•"/>
            </a:pPr>
            <a:r>
              <a:rPr lang="en-US" sz="1100" dirty="0" smtClean="0"/>
              <a:t>Avoid too many fancy or loud color designs. Prefer subtle and </a:t>
            </a:r>
            <a:r>
              <a:rPr lang="en-US" sz="1100" b="1" dirty="0" smtClean="0"/>
              <a:t>long lasting designs </a:t>
            </a:r>
            <a:r>
              <a:rPr lang="en-US" sz="1100" dirty="0" smtClean="0"/>
              <a:t>as it will be used in many reports – not just one.</a:t>
            </a:r>
          </a:p>
          <a:p>
            <a:pPr marL="285750" indent="-285750">
              <a:buFont typeface="Arial" panose="020B0604020202020204" pitchFamily="34" charset="0"/>
              <a:buChar char="•"/>
            </a:pPr>
            <a:r>
              <a:rPr lang="en-US" sz="1100" dirty="0" smtClean="0"/>
              <a:t>When using a color theme for specific chart, ensure the same is followed for rest of the charts to </a:t>
            </a:r>
            <a:r>
              <a:rPr lang="en-US" sz="1100" b="1" dirty="0" smtClean="0"/>
              <a:t>maintain uniformity</a:t>
            </a:r>
            <a:r>
              <a:rPr lang="en-US" sz="1100" dirty="0" smtClean="0"/>
              <a:t>. </a:t>
            </a:r>
          </a:p>
          <a:p>
            <a:pPr marL="752082" lvl="1" indent="-285750">
              <a:buFont typeface="Arial" panose="020B0604020202020204" pitchFamily="34" charset="0"/>
              <a:buChar char="•"/>
            </a:pPr>
            <a:r>
              <a:rPr lang="en-US" sz="1050" dirty="0" smtClean="0"/>
              <a:t>E.g. Representing </a:t>
            </a:r>
            <a:r>
              <a:rPr lang="en-US" sz="1050" i="1" dirty="0" smtClean="0"/>
              <a:t>Bicycles</a:t>
            </a:r>
            <a:r>
              <a:rPr lang="en-US" sz="1050" dirty="0" smtClean="0"/>
              <a:t> product in </a:t>
            </a:r>
            <a:r>
              <a:rPr lang="en-US" sz="1050" i="1" dirty="0" smtClean="0"/>
              <a:t>Blue </a:t>
            </a:r>
            <a:r>
              <a:rPr lang="en-US" sz="1050" dirty="0" smtClean="0"/>
              <a:t>color in one stacked bar chart and then using a different color for </a:t>
            </a:r>
            <a:r>
              <a:rPr lang="en-US" sz="1050" i="1" dirty="0" smtClean="0"/>
              <a:t>Bicycles </a:t>
            </a:r>
            <a:r>
              <a:rPr lang="en-US" sz="1050" dirty="0" smtClean="0"/>
              <a:t>in a pie chart in the same report will lead to confusion or wrong interpretation (esp. when printed/exported without labels/legend).</a:t>
            </a:r>
          </a:p>
          <a:p>
            <a:pPr marL="285750" indent="-285750">
              <a:buFont typeface="Arial" panose="020B0604020202020204" pitchFamily="34" charset="0"/>
              <a:buChar char="•"/>
            </a:pPr>
            <a:r>
              <a:rPr lang="en-US" sz="1200" dirty="0" smtClean="0"/>
              <a:t>Anything in </a:t>
            </a:r>
            <a:r>
              <a:rPr lang="en-US" sz="1200" b="1" dirty="0" smtClean="0"/>
              <a:t>excess </a:t>
            </a:r>
            <a:r>
              <a:rPr lang="en-US" sz="1200" dirty="0" smtClean="0"/>
              <a:t>is not good – too many colors on a Dashboard or in a chart may not also look good. Either among charts or within the chart – limit the use of colors.</a:t>
            </a:r>
            <a:endParaRPr lang="en-US" sz="1050" dirty="0" smtClean="0"/>
          </a:p>
        </p:txBody>
      </p:sp>
    </p:spTree>
    <p:extLst>
      <p:ext uri="{BB962C8B-B14F-4D97-AF65-F5344CB8AC3E}">
        <p14:creationId xmlns:p14="http://schemas.microsoft.com/office/powerpoint/2010/main" val="3736215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Guidelines</a:t>
            </a:r>
            <a:endParaRPr lang="en-US" dirty="0"/>
          </a:p>
        </p:txBody>
      </p:sp>
      <p:sp>
        <p:nvSpPr>
          <p:cNvPr id="3" name="Content Placeholder 2"/>
          <p:cNvSpPr>
            <a:spLocks noGrp="1"/>
          </p:cNvSpPr>
          <p:nvPr>
            <p:ph idx="1"/>
          </p:nvPr>
        </p:nvSpPr>
        <p:spPr>
          <a:xfrm>
            <a:off x="846667" y="901701"/>
            <a:ext cx="4944533" cy="3798316"/>
          </a:xfrm>
        </p:spPr>
        <p:txBody>
          <a:bodyPr/>
          <a:lstStyle/>
          <a:p>
            <a:r>
              <a:rPr lang="en-US" sz="1100" b="1" dirty="0"/>
              <a:t>Chart Colors are of three types:</a:t>
            </a:r>
          </a:p>
          <a:p>
            <a:pPr marL="285750" indent="-285750">
              <a:spcBef>
                <a:spcPts val="600"/>
              </a:spcBef>
              <a:spcAft>
                <a:spcPts val="600"/>
              </a:spcAft>
              <a:buFont typeface="Arial" panose="020B0604020202020204" pitchFamily="34" charset="0"/>
              <a:buChar char="•"/>
            </a:pPr>
            <a:r>
              <a:rPr lang="en-US" sz="1100" b="1" dirty="0"/>
              <a:t>Discrete Colors:</a:t>
            </a:r>
            <a:r>
              <a:rPr lang="en-US" sz="1100" dirty="0"/>
              <a:t> Each category value is represented by a </a:t>
            </a:r>
            <a:r>
              <a:rPr lang="en-US" sz="1100" dirty="0" smtClean="0"/>
              <a:t>discretely visible color </a:t>
            </a:r>
            <a:r>
              <a:rPr lang="en-US" sz="1100" dirty="0"/>
              <a:t>(e.g. </a:t>
            </a:r>
            <a:r>
              <a:rPr lang="en-US" sz="1100" dirty="0" smtClean="0"/>
              <a:t>stacks </a:t>
            </a:r>
            <a:r>
              <a:rPr lang="en-US" sz="1100" dirty="0"/>
              <a:t>in a stacked bar </a:t>
            </a:r>
            <a:r>
              <a:rPr lang="en-US" sz="1100" dirty="0" smtClean="0"/>
              <a:t>chart)</a:t>
            </a:r>
            <a:endParaRPr lang="en-US" sz="1100" dirty="0"/>
          </a:p>
          <a:p>
            <a:pPr marL="285750" indent="-285750">
              <a:spcBef>
                <a:spcPts val="600"/>
              </a:spcBef>
              <a:spcAft>
                <a:spcPts val="600"/>
              </a:spcAft>
              <a:buFont typeface="Arial" panose="020B0604020202020204" pitchFamily="34" charset="0"/>
              <a:buChar char="•"/>
            </a:pPr>
            <a:r>
              <a:rPr lang="en-US" sz="1100" b="1" dirty="0" smtClean="0"/>
              <a:t>Sequential Colors</a:t>
            </a:r>
            <a:r>
              <a:rPr lang="en-US" sz="1100" b="1" dirty="0"/>
              <a:t>: </a:t>
            </a:r>
            <a:r>
              <a:rPr lang="en-US" sz="1100" dirty="0"/>
              <a:t>Single color with dark/light shades generally used for measures (e.g. Sales in a simple bar chart)</a:t>
            </a:r>
          </a:p>
          <a:p>
            <a:pPr marL="285750" indent="-285750">
              <a:spcBef>
                <a:spcPts val="600"/>
              </a:spcBef>
              <a:spcAft>
                <a:spcPts val="600"/>
              </a:spcAft>
              <a:buFont typeface="Arial" panose="020B0604020202020204" pitchFamily="34" charset="0"/>
              <a:buChar char="•"/>
            </a:pPr>
            <a:r>
              <a:rPr lang="en-US" sz="1100" b="1" dirty="0" smtClean="0"/>
              <a:t>Diverging Colors</a:t>
            </a:r>
            <a:r>
              <a:rPr lang="en-US" sz="1100" b="1" dirty="0"/>
              <a:t>: </a:t>
            </a:r>
            <a:r>
              <a:rPr lang="en-US" sz="1100" dirty="0"/>
              <a:t>A diverging </a:t>
            </a:r>
            <a:r>
              <a:rPr lang="en-US" sz="1100" dirty="0" smtClean="0"/>
              <a:t>set between </a:t>
            </a:r>
            <a:r>
              <a:rPr lang="en-US" sz="1100" dirty="0"/>
              <a:t>two colors. Generally used for ranges representing negative/bad to positive/good scale (e.g. CSAT survey, Sales Percentage</a:t>
            </a:r>
            <a:r>
              <a:rPr lang="en-US" sz="1100" dirty="0" smtClean="0"/>
              <a:t>)</a:t>
            </a:r>
            <a:endParaRPr lang="en-US"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671" y="1481646"/>
            <a:ext cx="2354539" cy="15192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3635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Related Tools / Aids</a:t>
            </a:r>
            <a:endParaRPr lang="en-US" dirty="0"/>
          </a:p>
        </p:txBody>
      </p:sp>
      <p:sp>
        <p:nvSpPr>
          <p:cNvPr id="4" name="Content Placeholder 3"/>
          <p:cNvSpPr>
            <a:spLocks noGrp="1"/>
          </p:cNvSpPr>
          <p:nvPr>
            <p:ph idx="1"/>
          </p:nvPr>
        </p:nvSpPr>
        <p:spPr/>
        <p:txBody>
          <a:bodyPr/>
          <a:lstStyle/>
          <a:p>
            <a:r>
              <a:rPr lang="en-US" sz="1050" b="1" dirty="0"/>
              <a:t>Color Calculator:</a:t>
            </a:r>
          </a:p>
          <a:p>
            <a:pPr marL="285750" indent="-285750">
              <a:spcBef>
                <a:spcPts val="0"/>
              </a:spcBef>
              <a:spcAft>
                <a:spcPts val="0"/>
              </a:spcAft>
              <a:buFont typeface="Arial" panose="020B0604020202020204" pitchFamily="34" charset="0"/>
              <a:buChar char="•"/>
            </a:pPr>
            <a:r>
              <a:rPr lang="en-US" sz="1050" dirty="0"/>
              <a:t>This is a good tool for creating custom color palettes (2-4 colors) in case branding guidelines are not available from the customer</a:t>
            </a:r>
          </a:p>
          <a:p>
            <a:pPr marL="285750" indent="-285750">
              <a:spcBef>
                <a:spcPts val="0"/>
              </a:spcBef>
              <a:spcAft>
                <a:spcPts val="0"/>
              </a:spcAft>
              <a:buFont typeface="Arial" panose="020B0604020202020204" pitchFamily="34" charset="0"/>
              <a:buChar char="•"/>
            </a:pPr>
            <a:r>
              <a:rPr lang="en-US" sz="1050" dirty="0"/>
              <a:t>It can also be used to find matching colors on RGB tones for any input color we specify</a:t>
            </a:r>
          </a:p>
          <a:p>
            <a:pPr marL="285750" indent="-285750">
              <a:spcBef>
                <a:spcPts val="0"/>
              </a:spcBef>
              <a:spcAft>
                <a:spcPts val="0"/>
              </a:spcAft>
              <a:buFont typeface="Arial" panose="020B0604020202020204" pitchFamily="34" charset="0"/>
              <a:buChar char="•"/>
            </a:pPr>
            <a:r>
              <a:rPr lang="en-US" sz="1050" dirty="0"/>
              <a:t>Simple to use – just input the color you have and it will show </a:t>
            </a:r>
            <a:r>
              <a:rPr lang="en-US" sz="1050" dirty="0" smtClean="0"/>
              <a:t>related colors </a:t>
            </a:r>
            <a:r>
              <a:rPr lang="en-US" sz="1050" dirty="0"/>
              <a:t>to use</a:t>
            </a:r>
          </a:p>
          <a:p>
            <a:pPr marL="752082" lvl="1" indent="-285750">
              <a:spcBef>
                <a:spcPts val="0"/>
              </a:spcBef>
              <a:spcAft>
                <a:spcPts val="0"/>
              </a:spcAft>
              <a:buFont typeface="Arial" panose="020B0604020202020204" pitchFamily="34" charset="0"/>
              <a:buChar char="•"/>
            </a:pPr>
            <a:r>
              <a:rPr lang="en-US" sz="1000" dirty="0">
                <a:hlinkClick r:id="rId2"/>
              </a:rPr>
              <a:t>https://www.sessions.edu/color-calculator/</a:t>
            </a:r>
            <a:endParaRPr lang="en-US" sz="1000" dirty="0"/>
          </a:p>
          <a:p>
            <a:pPr marL="752082" lvl="1" indent="-285750">
              <a:spcBef>
                <a:spcPts val="0"/>
              </a:spcBef>
              <a:spcAft>
                <a:spcPts val="0"/>
              </a:spcAft>
              <a:buFont typeface="Arial" panose="020B0604020202020204" pitchFamily="34" charset="0"/>
              <a:buChar char="•"/>
            </a:pPr>
            <a:r>
              <a:rPr lang="en-US" sz="1000" dirty="0"/>
              <a:t>Example: </a:t>
            </a:r>
            <a:r>
              <a:rPr lang="en-US" sz="1000" dirty="0">
                <a:hlinkClick r:id="rId3"/>
              </a:rPr>
              <a:t>https://www.sessions.edu/color-calculator-results/?colors=ffcf91,a091ff,ff91f0,f0ff91</a:t>
            </a:r>
            <a:endParaRPr lang="en-US" sz="1000" dirty="0"/>
          </a:p>
          <a:p>
            <a:endParaRPr lang="en-US" sz="1050" b="1" dirty="0" smtClean="0"/>
          </a:p>
          <a:p>
            <a:r>
              <a:rPr lang="en-US" sz="1050" b="1" dirty="0" smtClean="0"/>
              <a:t>Wireframe </a:t>
            </a:r>
            <a:r>
              <a:rPr lang="en-US" sz="1050" b="1" dirty="0"/>
              <a:t>Tools</a:t>
            </a:r>
          </a:p>
          <a:p>
            <a:pPr marL="285750" indent="-285750">
              <a:spcBef>
                <a:spcPts val="0"/>
              </a:spcBef>
              <a:spcAft>
                <a:spcPts val="0"/>
              </a:spcAft>
              <a:buFont typeface="Arial" panose="020B0604020202020204" pitchFamily="34" charset="0"/>
              <a:buChar char="•"/>
            </a:pPr>
            <a:r>
              <a:rPr lang="en-US" sz="1050" dirty="0" smtClean="0"/>
              <a:t>It is a good practice to create prototypes for customer sign-offs</a:t>
            </a:r>
          </a:p>
          <a:p>
            <a:pPr marL="285750" indent="-285750">
              <a:spcBef>
                <a:spcPts val="0"/>
              </a:spcBef>
              <a:spcAft>
                <a:spcPts val="0"/>
              </a:spcAft>
              <a:buFont typeface="Arial" panose="020B0604020202020204" pitchFamily="34" charset="0"/>
              <a:buChar char="•"/>
            </a:pPr>
            <a:r>
              <a:rPr lang="en-US" sz="1050" dirty="0" smtClean="0"/>
              <a:t>The following are three options to create such prototypes (in order of priority):</a:t>
            </a:r>
          </a:p>
          <a:p>
            <a:pPr marL="752082" lvl="1" indent="-285750">
              <a:spcBef>
                <a:spcPts val="0"/>
              </a:spcBef>
              <a:spcAft>
                <a:spcPts val="0"/>
              </a:spcAft>
              <a:buFont typeface="+mj-lt"/>
              <a:buAutoNum type="arabicPeriod"/>
            </a:pPr>
            <a:r>
              <a:rPr lang="en-US" sz="1000" b="1" dirty="0" smtClean="0"/>
              <a:t>Your Reporting Tool: </a:t>
            </a:r>
            <a:r>
              <a:rPr lang="en-US" sz="1000" dirty="0" smtClean="0"/>
              <a:t>Tableau, Power BI, </a:t>
            </a:r>
            <a:r>
              <a:rPr lang="en-US" sz="1000" dirty="0" err="1" smtClean="0"/>
              <a:t>QlikView</a:t>
            </a:r>
            <a:r>
              <a:rPr lang="en-US" sz="1000" dirty="0" smtClean="0"/>
              <a:t> – these are the best prototyping tools as your output will be more realistic to the final one. You can use dummy data or dummy labels.</a:t>
            </a:r>
          </a:p>
          <a:p>
            <a:pPr marL="752082" lvl="1" indent="-285750">
              <a:spcBef>
                <a:spcPts val="0"/>
              </a:spcBef>
              <a:spcAft>
                <a:spcPts val="0"/>
              </a:spcAft>
              <a:buFont typeface="+mj-lt"/>
              <a:buAutoNum type="arabicPeriod"/>
            </a:pPr>
            <a:r>
              <a:rPr lang="en-US" sz="1000" b="1" dirty="0" smtClean="0"/>
              <a:t>Microsoft PowerPoint / Excel: </a:t>
            </a:r>
            <a:r>
              <a:rPr lang="en-US" sz="1000" dirty="0" smtClean="0"/>
              <a:t>These are most flexible, easy to use for more common and simpler designs.</a:t>
            </a:r>
          </a:p>
          <a:p>
            <a:pPr marL="752082" lvl="1" indent="-285750">
              <a:spcBef>
                <a:spcPts val="0"/>
              </a:spcBef>
              <a:spcAft>
                <a:spcPts val="0"/>
              </a:spcAft>
              <a:buFont typeface="+mj-lt"/>
              <a:buAutoNum type="arabicPeriod"/>
            </a:pPr>
            <a:r>
              <a:rPr lang="en-US" sz="1000" b="1" dirty="0" smtClean="0"/>
              <a:t>Specialized Tools: </a:t>
            </a:r>
            <a:r>
              <a:rPr lang="en-US" sz="1000" dirty="0" smtClean="0"/>
              <a:t>There are a lot of UI prototyping tools but most are focused on application UI. They also have basic charting features or external integration or promote use of images for charts.</a:t>
            </a:r>
          </a:p>
          <a:p>
            <a:pPr lvl="0"/>
            <a:endParaRPr lang="en-US" sz="1050" b="1" dirty="0" smtClean="0">
              <a:solidFill>
                <a:srgbClr val="333333"/>
              </a:solidFill>
            </a:endParaRPr>
          </a:p>
          <a:p>
            <a:pPr lvl="0"/>
            <a:r>
              <a:rPr lang="en-US" sz="1050" b="1" dirty="0" smtClean="0">
                <a:solidFill>
                  <a:srgbClr val="333333"/>
                </a:solidFill>
              </a:rPr>
              <a:t>Color Picker:</a:t>
            </a:r>
          </a:p>
          <a:p>
            <a:pPr marL="285750" indent="-285750">
              <a:spcBef>
                <a:spcPts val="0"/>
              </a:spcBef>
              <a:spcAft>
                <a:spcPts val="0"/>
              </a:spcAft>
              <a:buFont typeface="Arial" panose="020B0604020202020204" pitchFamily="34" charset="0"/>
              <a:buChar char="•"/>
            </a:pPr>
            <a:r>
              <a:rPr lang="en-US" sz="1050" dirty="0">
                <a:solidFill>
                  <a:srgbClr val="333333"/>
                </a:solidFill>
              </a:rPr>
              <a:t>Always keep a color picker handy to find the colors in a reference dashboard/image</a:t>
            </a:r>
          </a:p>
          <a:p>
            <a:pPr marL="285750" lvl="0" indent="-285750">
              <a:spcBef>
                <a:spcPts val="0"/>
              </a:spcBef>
              <a:spcAft>
                <a:spcPts val="0"/>
              </a:spcAft>
              <a:buFont typeface="Arial" panose="020B0604020202020204" pitchFamily="34" charset="0"/>
              <a:buChar char="•"/>
            </a:pPr>
            <a:r>
              <a:rPr lang="en-US" sz="1050" dirty="0" smtClean="0">
                <a:solidFill>
                  <a:srgbClr val="333333"/>
                </a:solidFill>
              </a:rPr>
              <a:t>Use the built-in color picker in your reporting tool else use a browser based tool like </a:t>
            </a:r>
            <a:r>
              <a:rPr lang="en-US" sz="1050" dirty="0" err="1" smtClean="0">
                <a:solidFill>
                  <a:srgbClr val="333333"/>
                </a:solidFill>
              </a:rPr>
              <a:t>ColorZilla</a:t>
            </a:r>
            <a:endParaRPr lang="en-US" sz="1050" dirty="0" smtClean="0">
              <a:solidFill>
                <a:srgbClr val="333333"/>
              </a:solidFill>
            </a:endParaRPr>
          </a:p>
          <a:p>
            <a:pPr marL="752082" lvl="1" indent="-285750">
              <a:spcBef>
                <a:spcPts val="0"/>
              </a:spcBef>
              <a:spcAft>
                <a:spcPts val="0"/>
              </a:spcAft>
              <a:buFont typeface="Arial" panose="020B0604020202020204" pitchFamily="34" charset="0"/>
              <a:buChar char="•"/>
            </a:pPr>
            <a:r>
              <a:rPr lang="en-US" sz="850" dirty="0" err="1" smtClean="0">
                <a:solidFill>
                  <a:srgbClr val="333333"/>
                </a:solidFill>
              </a:rPr>
              <a:t>ColorZilla</a:t>
            </a:r>
            <a:r>
              <a:rPr lang="en-US" sz="850" dirty="0" smtClean="0">
                <a:solidFill>
                  <a:srgbClr val="333333"/>
                </a:solidFill>
              </a:rPr>
              <a:t>: </a:t>
            </a:r>
            <a:r>
              <a:rPr lang="en-US" sz="900" dirty="0" smtClean="0">
                <a:hlinkClick r:id="rId4"/>
              </a:rPr>
              <a:t>https</a:t>
            </a:r>
            <a:r>
              <a:rPr lang="en-US" sz="900" dirty="0">
                <a:hlinkClick r:id="rId4"/>
              </a:rPr>
              <a:t>://chrome.google.com/webstore/detail/colorzilla/bhlhnicpbhignbdhedgjhgdocnmhomnp</a:t>
            </a:r>
            <a:endParaRPr lang="en-US" sz="850" dirty="0" smtClean="0">
              <a:solidFill>
                <a:srgbClr val="333333"/>
              </a:solidFill>
            </a:endParaRPr>
          </a:p>
          <a:p>
            <a:pPr lvl="0"/>
            <a:endParaRPr lang="en-US" sz="1050" b="1" dirty="0" smtClean="0">
              <a:solidFill>
                <a:srgbClr val="333333"/>
              </a:solidFill>
            </a:endParaRPr>
          </a:p>
          <a:p>
            <a:pPr lvl="1" indent="0">
              <a:spcBef>
                <a:spcPts val="0"/>
              </a:spcBef>
              <a:spcAft>
                <a:spcPts val="0"/>
              </a:spcAft>
              <a:buNone/>
            </a:pPr>
            <a:endParaRPr lang="en-US" sz="1000" dirty="0"/>
          </a:p>
        </p:txBody>
      </p:sp>
    </p:spTree>
    <p:extLst>
      <p:ext uri="{BB962C8B-B14F-4D97-AF65-F5344CB8AC3E}">
        <p14:creationId xmlns:p14="http://schemas.microsoft.com/office/powerpoint/2010/main" val="1542720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Palette Tools</a:t>
            </a:r>
            <a:endParaRPr lang="en-US" dirty="0"/>
          </a:p>
        </p:txBody>
      </p:sp>
      <p:sp>
        <p:nvSpPr>
          <p:cNvPr id="3" name="Content Placeholder 2"/>
          <p:cNvSpPr>
            <a:spLocks noGrp="1"/>
          </p:cNvSpPr>
          <p:nvPr>
            <p:ph idx="1"/>
          </p:nvPr>
        </p:nvSpPr>
        <p:spPr/>
        <p:txBody>
          <a:bodyPr/>
          <a:lstStyle/>
          <a:p>
            <a:r>
              <a:rPr lang="en-US" sz="1100" dirty="0" smtClean="0"/>
              <a:t>Use these online tools to create your own color palettes.</a:t>
            </a:r>
          </a:p>
          <a:p>
            <a:pPr marL="285750" indent="-285750">
              <a:buFont typeface="Arial" panose="020B0604020202020204" pitchFamily="34" charset="0"/>
              <a:buChar char="•"/>
            </a:pPr>
            <a:r>
              <a:rPr lang="en-US" sz="1100" b="1" dirty="0" smtClean="0"/>
              <a:t>Data Color Picker:</a:t>
            </a:r>
            <a:r>
              <a:rPr lang="en-US" sz="1100" dirty="0" smtClean="0"/>
              <a:t> </a:t>
            </a:r>
            <a:br>
              <a:rPr lang="en-US" sz="1100" dirty="0" smtClean="0"/>
            </a:br>
            <a:r>
              <a:rPr lang="en-US" sz="1100" dirty="0" smtClean="0">
                <a:hlinkClick r:id="rId2"/>
              </a:rPr>
              <a:t>https</a:t>
            </a:r>
            <a:r>
              <a:rPr lang="en-US" sz="1100" dirty="0">
                <a:hlinkClick r:id="rId2"/>
              </a:rPr>
              <a:t>://</a:t>
            </a:r>
            <a:r>
              <a:rPr lang="en-US" sz="1100" dirty="0" smtClean="0">
                <a:hlinkClick r:id="rId2"/>
              </a:rPr>
              <a:t>learnui.design/tools/data-color-picker.html</a:t>
            </a:r>
            <a:endParaRPr lang="en-US" sz="1100" dirty="0" smtClean="0"/>
          </a:p>
          <a:p>
            <a:pPr marL="285750" indent="-285750">
              <a:buFont typeface="Arial" panose="020B0604020202020204" pitchFamily="34" charset="0"/>
              <a:buChar char="•"/>
            </a:pPr>
            <a:endParaRPr lang="en-US" sz="1100" b="1" dirty="0" smtClean="0"/>
          </a:p>
          <a:p>
            <a:pPr marL="285750" indent="-285750">
              <a:buFont typeface="Arial" panose="020B0604020202020204" pitchFamily="34" charset="0"/>
              <a:buChar char="•"/>
            </a:pPr>
            <a:r>
              <a:rPr lang="en-US" sz="1100" b="1" dirty="0" err="1" smtClean="0"/>
              <a:t>Viz</a:t>
            </a:r>
            <a:r>
              <a:rPr lang="en-US" sz="1100" b="1" dirty="0" smtClean="0"/>
              <a:t> Palette:</a:t>
            </a:r>
            <a:r>
              <a:rPr lang="en-US" sz="1100" dirty="0" smtClean="0"/>
              <a:t> </a:t>
            </a:r>
            <a:br>
              <a:rPr lang="en-US" sz="1100" dirty="0" smtClean="0"/>
            </a:br>
            <a:r>
              <a:rPr lang="en-US" sz="1100" dirty="0" smtClean="0">
                <a:hlinkClick r:id="rId3"/>
              </a:rPr>
              <a:t>https</a:t>
            </a:r>
            <a:r>
              <a:rPr lang="en-US" sz="1100" dirty="0">
                <a:hlinkClick r:id="rId3"/>
              </a:rPr>
              <a:t>://projects.susielu.com/viz-palette?colors=[%22#f0ff91%22,%22#ffcf91%22,%22#ff91f0%22,%22#a091ff%22]&amp;backgroundColor=%22white%22&amp;fontColor=%22black%22&amp;mode=%22deuteranomaly%22</a:t>
            </a:r>
            <a:endParaRPr lang="en-US" sz="1100" dirty="0" smtClean="0"/>
          </a:p>
          <a:p>
            <a:pPr marL="285750" indent="-285750">
              <a:buFont typeface="Arial" panose="020B0604020202020204" pitchFamily="34" charset="0"/>
              <a:buChar char="•"/>
            </a:pPr>
            <a:endParaRPr lang="en-US" sz="1100" b="1" dirty="0" smtClean="0"/>
          </a:p>
          <a:p>
            <a:pPr marL="285750" indent="-285750">
              <a:buFont typeface="Arial" panose="020B0604020202020204" pitchFamily="34" charset="0"/>
              <a:buChar char="•"/>
            </a:pPr>
            <a:r>
              <a:rPr lang="en-US" sz="1100" b="1" dirty="0" smtClean="0"/>
              <a:t>Chroma.js Color Palette Helper:</a:t>
            </a:r>
            <a:r>
              <a:rPr lang="en-US" sz="1100" dirty="0" smtClean="0"/>
              <a:t> </a:t>
            </a:r>
            <a:br>
              <a:rPr lang="en-US" sz="1100" dirty="0" smtClean="0"/>
            </a:br>
            <a:r>
              <a:rPr lang="en-US" sz="1100" dirty="0" smtClean="0">
                <a:hlinkClick r:id="rId4"/>
              </a:rPr>
              <a:t>https</a:t>
            </a:r>
            <a:r>
              <a:rPr lang="en-US" sz="1100" dirty="0">
                <a:hlinkClick r:id="rId4"/>
              </a:rPr>
              <a:t>://vis4.net/palettes/#/9|d|f0ff91,ffcf91|ff91f0,a091ff|1|1</a:t>
            </a:r>
            <a:endParaRPr lang="en-US" sz="1100" dirty="0" smtClean="0"/>
          </a:p>
          <a:p>
            <a:pPr marL="285750" indent="-285750">
              <a:buFont typeface="Arial" panose="020B0604020202020204" pitchFamily="34" charset="0"/>
              <a:buChar char="•"/>
            </a:pPr>
            <a:endParaRPr lang="en-US" sz="1100" b="1" dirty="0" smtClean="0"/>
          </a:p>
          <a:p>
            <a:pPr marL="285750" indent="-285750">
              <a:buFont typeface="Arial" panose="020B0604020202020204" pitchFamily="34" charset="0"/>
              <a:buChar char="•"/>
            </a:pPr>
            <a:r>
              <a:rPr lang="en-US" sz="1100" b="1" dirty="0" smtClean="0"/>
              <a:t>Color Brewer: </a:t>
            </a:r>
            <a:br>
              <a:rPr lang="en-US" sz="1100" b="1" dirty="0" smtClean="0"/>
            </a:br>
            <a:r>
              <a:rPr lang="en-US" sz="1100" dirty="0" smtClean="0">
                <a:hlinkClick r:id="rId5"/>
              </a:rPr>
              <a:t>https</a:t>
            </a:r>
            <a:r>
              <a:rPr lang="en-US" sz="1100" dirty="0">
                <a:hlinkClick r:id="rId5"/>
              </a:rPr>
              <a:t>://colorbrewer2.org</a:t>
            </a:r>
            <a:r>
              <a:rPr lang="en-US" sz="1100" dirty="0" smtClean="0">
                <a:hlinkClick r:id="rId5"/>
              </a:rPr>
              <a:t>/</a:t>
            </a:r>
            <a:endParaRPr lang="en-US" sz="1100" dirty="0"/>
          </a:p>
        </p:txBody>
      </p:sp>
    </p:spTree>
    <p:extLst>
      <p:ext uri="{BB962C8B-B14F-4D97-AF65-F5344CB8AC3E}">
        <p14:creationId xmlns:p14="http://schemas.microsoft.com/office/powerpoint/2010/main" val="2164672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Color Tools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smtClean="0"/>
              <a:t>Color Tool for Tableau:</a:t>
            </a:r>
          </a:p>
          <a:p>
            <a:pPr marL="752082" lvl="1" indent="-285750">
              <a:buFont typeface="Arial" panose="020B0604020202020204" pitchFamily="34" charset="0"/>
              <a:buChar char="•"/>
            </a:pPr>
            <a:r>
              <a:rPr lang="en-US" dirty="0" smtClean="0"/>
              <a:t>Generates code and .</a:t>
            </a:r>
            <a:r>
              <a:rPr lang="en-US" dirty="0" err="1" smtClean="0"/>
              <a:t>tps</a:t>
            </a:r>
            <a:r>
              <a:rPr lang="en-US" dirty="0" smtClean="0"/>
              <a:t> file for custom color palette in Tableau</a:t>
            </a:r>
          </a:p>
          <a:p>
            <a:pPr marL="752082" lvl="1" indent="-285750">
              <a:buFont typeface="Arial" panose="020B0604020202020204" pitchFamily="34" charset="0"/>
              <a:buChar char="•"/>
            </a:pPr>
            <a:r>
              <a:rPr lang="en-US" dirty="0" smtClean="0">
                <a:hlinkClick r:id="rId2"/>
              </a:rPr>
              <a:t>https</a:t>
            </a:r>
            <a:r>
              <a:rPr lang="en-US" dirty="0">
                <a:hlinkClick r:id="rId2"/>
              </a:rPr>
              <a:t>://colortool.powertoolsfortableau.com/</a:t>
            </a:r>
            <a:endParaRPr lang="en-US" dirty="0"/>
          </a:p>
        </p:txBody>
      </p:sp>
    </p:spTree>
    <p:extLst>
      <p:ext uri="{BB962C8B-B14F-4D97-AF65-F5344CB8AC3E}">
        <p14:creationId xmlns:p14="http://schemas.microsoft.com/office/powerpoint/2010/main" val="3093165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Chart Selector Catalogue</a:t>
            </a:r>
            <a:endParaRPr lang="en-US" dirty="0"/>
          </a:p>
        </p:txBody>
      </p:sp>
    </p:spTree>
    <p:extLst>
      <p:ext uri="{BB962C8B-B14F-4D97-AF65-F5344CB8AC3E}">
        <p14:creationId xmlns:p14="http://schemas.microsoft.com/office/powerpoint/2010/main" val="3899649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1609" y="126670"/>
            <a:ext cx="7269052" cy="651272"/>
          </a:xfrm>
        </p:spPr>
        <p:txBody>
          <a:bodyPr/>
          <a:lstStyle/>
          <a:p>
            <a:r>
              <a:rPr lang="en-US" dirty="0" smtClean="0"/>
              <a:t>Chart Selector Catalogue</a:t>
            </a:r>
            <a:endParaRPr lang="en-US" dirty="0"/>
          </a:p>
        </p:txBody>
      </p:sp>
      <p:sp>
        <p:nvSpPr>
          <p:cNvPr id="4" name="Content Placeholder 3"/>
          <p:cNvSpPr>
            <a:spLocks noGrp="1"/>
          </p:cNvSpPr>
          <p:nvPr>
            <p:ph idx="1"/>
          </p:nvPr>
        </p:nvSpPr>
        <p:spPr>
          <a:xfrm>
            <a:off x="1765005" y="901701"/>
            <a:ext cx="6927583" cy="3798316"/>
          </a:xfrm>
        </p:spPr>
        <p:txBody>
          <a:bodyPr/>
          <a:lstStyle/>
          <a:p>
            <a:r>
              <a:rPr lang="en-US" sz="1100" dirty="0" smtClean="0"/>
              <a:t>This catalog is organized using section headers in the slide navigation. </a:t>
            </a:r>
          </a:p>
          <a:p>
            <a:pPr marL="285750" indent="-285750">
              <a:buFont typeface="Arial" panose="020B0604020202020204" pitchFamily="34" charset="0"/>
              <a:buChar char="•"/>
            </a:pPr>
            <a:r>
              <a:rPr lang="en-US" sz="1100" dirty="0" smtClean="0"/>
              <a:t>You can start with the purpose (e.g. comparison) and the indented list below it will show applicable charts </a:t>
            </a:r>
          </a:p>
          <a:p>
            <a:pPr marL="285750" indent="-285750">
              <a:buFont typeface="Arial" panose="020B0604020202020204" pitchFamily="34" charset="0"/>
              <a:buChar char="•"/>
            </a:pPr>
            <a:r>
              <a:rPr lang="en-US" sz="1100" dirty="0" smtClean="0"/>
              <a:t>Not all chart types are listed at the moment (e.g. Column chart is not listed as Bar chart is pretty detailed)</a:t>
            </a:r>
          </a:p>
          <a:p>
            <a:endParaRPr lang="en-US" sz="1100" dirty="0" smtClean="0"/>
          </a:p>
          <a:p>
            <a:r>
              <a:rPr lang="en-US" sz="1100" dirty="0" smtClean="0"/>
              <a:t>Here is the high level categorization of charts:</a:t>
            </a:r>
          </a:p>
          <a:p>
            <a:pPr marL="752082" lvl="1" indent="-285750">
              <a:buFont typeface="Arial" panose="020B0604020202020204" pitchFamily="34" charset="0"/>
              <a:buChar char="•"/>
            </a:pPr>
            <a:r>
              <a:rPr lang="en-US" sz="1050" b="1" dirty="0" smtClean="0"/>
              <a:t>Common purpose charts</a:t>
            </a:r>
            <a:r>
              <a:rPr lang="en-US" sz="1050" dirty="0" smtClean="0"/>
              <a:t> (Comparison, Composition, Distribution etc.)</a:t>
            </a:r>
          </a:p>
          <a:p>
            <a:pPr marL="752082" lvl="1" indent="-285750">
              <a:buFont typeface="Arial" panose="020B0604020202020204" pitchFamily="34" charset="0"/>
              <a:buChar char="•"/>
            </a:pPr>
            <a:r>
              <a:rPr lang="en-US" sz="1050" b="1" dirty="0" smtClean="0"/>
              <a:t>Special purpose charts </a:t>
            </a:r>
            <a:r>
              <a:rPr lang="en-US" sz="1050" dirty="0" smtClean="0"/>
              <a:t>(Pareto, OHLC, Gantt etc.)</a:t>
            </a:r>
          </a:p>
          <a:p>
            <a:pPr marL="752082" lvl="1" indent="-285750">
              <a:buFont typeface="Arial" panose="020B0604020202020204" pitchFamily="34" charset="0"/>
              <a:buChar char="•"/>
            </a:pPr>
            <a:r>
              <a:rPr lang="en-US" sz="1050" b="1" dirty="0" smtClean="0"/>
              <a:t>Augmented Analytics </a:t>
            </a:r>
            <a:r>
              <a:rPr lang="en-US" sz="1050" dirty="0" smtClean="0"/>
              <a:t>features (conversational analytics, automated insights)</a:t>
            </a:r>
          </a:p>
          <a:p>
            <a:pPr marL="752082" lvl="1" indent="-285750">
              <a:buFont typeface="Arial" panose="020B0604020202020204" pitchFamily="34" charset="0"/>
              <a:buChar char="•"/>
            </a:pPr>
            <a:r>
              <a:rPr lang="en-US" sz="1050" b="1" dirty="0" smtClean="0"/>
              <a:t>Custom charts </a:t>
            </a:r>
            <a:r>
              <a:rPr lang="en-US" sz="1050" dirty="0" smtClean="0"/>
              <a:t>(data flows)</a:t>
            </a:r>
          </a:p>
          <a:p>
            <a:pPr marL="752082" lvl="1" indent="-285750">
              <a:buFont typeface="Arial" panose="020B0604020202020204" pitchFamily="34" charset="0"/>
              <a:buChar char="•"/>
            </a:pPr>
            <a:r>
              <a:rPr lang="en-US" sz="1050" b="1" dirty="0" smtClean="0"/>
              <a:t>Marketplace charts</a:t>
            </a:r>
          </a:p>
        </p:txBody>
      </p:sp>
      <p:pic>
        <p:nvPicPr>
          <p:cNvPr id="2" name="Picture 1"/>
          <p:cNvPicPr>
            <a:picLocks noChangeAspect="1"/>
          </p:cNvPicPr>
          <p:nvPr/>
        </p:nvPicPr>
        <p:blipFill>
          <a:blip r:embed="rId2"/>
          <a:stretch>
            <a:fillRect/>
          </a:stretch>
        </p:blipFill>
        <p:spPr>
          <a:xfrm>
            <a:off x="0" y="0"/>
            <a:ext cx="1411609" cy="51322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649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sz="1200" dirty="0" smtClean="0"/>
              <a:t>Choosing the </a:t>
            </a:r>
            <a:r>
              <a:rPr lang="en-US" sz="1200" b="1" dirty="0" smtClean="0"/>
              <a:t>right visualization </a:t>
            </a:r>
            <a:r>
              <a:rPr lang="en-US" sz="1200" dirty="0" smtClean="0"/>
              <a:t>is one of the first steps towards making the data story well received by everyone.</a:t>
            </a:r>
          </a:p>
          <a:p>
            <a:r>
              <a:rPr lang="en-US" sz="1200" dirty="0" smtClean="0"/>
              <a:t>This presentation is intended to be used like a </a:t>
            </a:r>
            <a:r>
              <a:rPr lang="en-US" sz="1200" b="1" dirty="0" smtClean="0"/>
              <a:t>tool with guidelines </a:t>
            </a:r>
            <a:r>
              <a:rPr lang="en-US" sz="1200" dirty="0" smtClean="0"/>
              <a:t>on selecting the right visualization for your dashboard. </a:t>
            </a:r>
          </a:p>
          <a:p>
            <a:r>
              <a:rPr lang="en-US" sz="1200" dirty="0" smtClean="0"/>
              <a:t>While primarily meant for </a:t>
            </a:r>
            <a:r>
              <a:rPr lang="en-US" sz="1200" b="1" dirty="0" smtClean="0"/>
              <a:t>data visualization developers </a:t>
            </a:r>
            <a:r>
              <a:rPr lang="en-US" sz="1200" dirty="0" smtClean="0"/>
              <a:t>to use during report/dashboard design, it can also be used as a handy reference by </a:t>
            </a:r>
            <a:r>
              <a:rPr lang="en-US" sz="1200" b="1" dirty="0" smtClean="0"/>
              <a:t>Business Analysts (BAs), Architects, Project Managers / Leads, Sales Teams </a:t>
            </a:r>
            <a:r>
              <a:rPr lang="en-US" sz="1200" dirty="0" smtClean="0"/>
              <a:t>to learn, find, and propose charting designs.</a:t>
            </a:r>
          </a:p>
          <a:p>
            <a:endParaRPr lang="en-US" sz="1200" dirty="0" smtClean="0"/>
          </a:p>
          <a:p>
            <a:r>
              <a:rPr lang="en-US" sz="1200" b="1" dirty="0" smtClean="0"/>
              <a:t>Contents:</a:t>
            </a:r>
          </a:p>
          <a:p>
            <a:pPr marL="285750" indent="-285750">
              <a:buFont typeface="Arial" panose="020B0604020202020204" pitchFamily="34" charset="0"/>
              <a:buChar char="•"/>
            </a:pPr>
            <a:r>
              <a:rPr lang="en-US" sz="1200" dirty="0" smtClean="0"/>
              <a:t>About Data Stories</a:t>
            </a:r>
          </a:p>
          <a:p>
            <a:pPr marL="285750" indent="-285750">
              <a:buFont typeface="Arial" panose="020B0604020202020204" pitchFamily="34" charset="0"/>
              <a:buChar char="•"/>
            </a:pPr>
            <a:r>
              <a:rPr lang="en-US" sz="1200" dirty="0" smtClean="0"/>
              <a:t>Chart Selection Process</a:t>
            </a:r>
          </a:p>
          <a:p>
            <a:pPr marL="285750" indent="-285750">
              <a:buFont typeface="Arial" panose="020B0604020202020204" pitchFamily="34" charset="0"/>
              <a:buChar char="•"/>
            </a:pPr>
            <a:r>
              <a:rPr lang="en-US" sz="1200" dirty="0" smtClean="0"/>
              <a:t>Coloring Guidelines</a:t>
            </a:r>
          </a:p>
          <a:p>
            <a:pPr marL="285750" indent="-285750">
              <a:buFont typeface="Arial" panose="020B0604020202020204" pitchFamily="34" charset="0"/>
              <a:buChar char="•"/>
            </a:pPr>
            <a:r>
              <a:rPr lang="en-US" sz="1200" dirty="0" smtClean="0"/>
              <a:t>Charts Reference</a:t>
            </a:r>
          </a:p>
        </p:txBody>
      </p:sp>
    </p:spTree>
    <p:extLst>
      <p:ext uri="{BB962C8B-B14F-4D97-AF65-F5344CB8AC3E}">
        <p14:creationId xmlns:p14="http://schemas.microsoft.com/office/powerpoint/2010/main" val="34609523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Selector Catalogue</a:t>
            </a:r>
            <a:endParaRPr lang="en-US" dirty="0"/>
          </a:p>
        </p:txBody>
      </p:sp>
      <p:sp>
        <p:nvSpPr>
          <p:cNvPr id="3" name="Content Placeholder 2"/>
          <p:cNvSpPr>
            <a:spLocks noGrp="1"/>
          </p:cNvSpPr>
          <p:nvPr>
            <p:ph idx="1"/>
          </p:nvPr>
        </p:nvSpPr>
        <p:spPr/>
        <p:txBody>
          <a:bodyPr/>
          <a:lstStyle/>
          <a:p>
            <a:r>
              <a:rPr lang="en-US" sz="1100" dirty="0" smtClean="0"/>
              <a:t>The slides in the remaining part will help you </a:t>
            </a:r>
          </a:p>
          <a:p>
            <a:pPr marL="342900" indent="-342900">
              <a:buFont typeface="+mj-lt"/>
              <a:buAutoNum type="arabicPeriod"/>
            </a:pPr>
            <a:r>
              <a:rPr lang="en-US" sz="1100" dirty="0" smtClean="0"/>
              <a:t>Find charts by categories</a:t>
            </a:r>
          </a:p>
          <a:p>
            <a:pPr marL="342900" indent="-342900">
              <a:buFont typeface="+mj-lt"/>
              <a:buAutoNum type="arabicPeriod"/>
            </a:pPr>
            <a:r>
              <a:rPr lang="en-US" sz="1100" dirty="0" smtClean="0"/>
              <a:t>Guidelines on when and when not to use</a:t>
            </a:r>
          </a:p>
          <a:p>
            <a:pPr marL="342900" indent="-342900">
              <a:buFont typeface="+mj-lt"/>
              <a:buAutoNum type="arabicPeriod"/>
            </a:pPr>
            <a:r>
              <a:rPr lang="en-US" sz="1100" dirty="0" smtClean="0"/>
              <a:t>Common Do’s and Don’ts when using the chart</a:t>
            </a:r>
          </a:p>
          <a:p>
            <a:pPr marL="342900" indent="-342900">
              <a:buFont typeface="+mj-lt"/>
              <a:buAutoNum type="arabicPeriod"/>
            </a:pPr>
            <a:r>
              <a:rPr lang="en-US" sz="1100" dirty="0" smtClean="0"/>
              <a:t>Variants of the charts</a:t>
            </a:r>
          </a:p>
          <a:p>
            <a:pPr marL="342900" indent="-342900">
              <a:buFont typeface="+mj-lt"/>
              <a:buAutoNum type="arabicPeriod"/>
            </a:pPr>
            <a:r>
              <a:rPr lang="en-US" sz="1100" dirty="0" smtClean="0"/>
              <a:t>Other related charts</a:t>
            </a:r>
            <a:endParaRPr lang="en-US" sz="1100" dirty="0"/>
          </a:p>
        </p:txBody>
      </p:sp>
    </p:spTree>
    <p:extLst>
      <p:ext uri="{BB962C8B-B14F-4D97-AF65-F5344CB8AC3E}">
        <p14:creationId xmlns:p14="http://schemas.microsoft.com/office/powerpoint/2010/main" val="3317567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Charts for Trend</a:t>
            </a:r>
            <a:endParaRPr lang="en-US" dirty="0"/>
          </a:p>
        </p:txBody>
      </p:sp>
    </p:spTree>
    <p:extLst>
      <p:ext uri="{BB962C8B-B14F-4D97-AF65-F5344CB8AC3E}">
        <p14:creationId xmlns:p14="http://schemas.microsoft.com/office/powerpoint/2010/main" val="942094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pPr>
              <a:spcBef>
                <a:spcPts val="0"/>
              </a:spcBef>
              <a:spcAft>
                <a:spcPts val="0"/>
              </a:spcAft>
            </a:pPr>
            <a:r>
              <a:rPr lang="en-US" sz="900" b="1" u="sng" dirty="0"/>
              <a:t>Shows:</a:t>
            </a:r>
            <a:r>
              <a:rPr lang="en-US" sz="900" dirty="0"/>
              <a:t> </a:t>
            </a:r>
            <a:r>
              <a:rPr lang="en-US" sz="900" dirty="0" smtClean="0"/>
              <a:t>Trend, Comparison</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smtClean="0"/>
          </a:p>
          <a:p>
            <a:pPr marL="285750" indent="-285750">
              <a:spcBef>
                <a:spcPts val="0"/>
              </a:spcBef>
              <a:spcAft>
                <a:spcPts val="0"/>
              </a:spcAft>
              <a:buFont typeface="Arial" panose="020B0604020202020204" pitchFamily="34" charset="0"/>
              <a:buChar char="•"/>
            </a:pPr>
            <a:r>
              <a:rPr lang="en-US" sz="900" dirty="0" smtClean="0"/>
              <a:t>Plotting a </a:t>
            </a:r>
            <a:r>
              <a:rPr lang="en-US" sz="900" b="1" dirty="0" smtClean="0"/>
              <a:t>time series </a:t>
            </a:r>
            <a:r>
              <a:rPr lang="en-US" sz="900" dirty="0" smtClean="0"/>
              <a:t>to visualize how metrics are performing over time</a:t>
            </a:r>
          </a:p>
          <a:p>
            <a:pPr marL="285750" indent="-285750">
              <a:spcBef>
                <a:spcPts val="0"/>
              </a:spcBef>
              <a:spcAft>
                <a:spcPts val="0"/>
              </a:spcAft>
              <a:buFont typeface="Arial" panose="020B0604020202020204" pitchFamily="34" charset="0"/>
              <a:buChar char="•"/>
            </a:pPr>
            <a:r>
              <a:rPr lang="en-US" sz="900" dirty="0" smtClean="0"/>
              <a:t>Can </a:t>
            </a:r>
            <a:r>
              <a:rPr lang="en-US" sz="900" dirty="0"/>
              <a:t>be used for other categorical (discrete) data on x-axis as well but should be </a:t>
            </a:r>
            <a:r>
              <a:rPr lang="en-US" sz="900" dirty="0" smtClean="0"/>
              <a:t>avoided.</a:t>
            </a:r>
          </a:p>
          <a:p>
            <a:pPr marL="1028681" lvl="1" indent="-285750">
              <a:spcBef>
                <a:spcPts val="0"/>
              </a:spcBef>
              <a:spcAft>
                <a:spcPts val="0"/>
              </a:spcAft>
              <a:buFont typeface="Arial" panose="020B0604020202020204" pitchFamily="34" charset="0"/>
              <a:buChar char="•"/>
            </a:pPr>
            <a:r>
              <a:rPr lang="en-US" sz="700" dirty="0" smtClean="0"/>
              <a:t>Some continuous dimensions like Age, Speed, Levels may also demand line chart but should be used with caution</a:t>
            </a:r>
            <a:endParaRPr lang="en-US" sz="700" dirty="0"/>
          </a:p>
          <a:p>
            <a:pPr marL="285750" indent="-285750">
              <a:spcBef>
                <a:spcPts val="0"/>
              </a:spcBef>
              <a:spcAft>
                <a:spcPts val="0"/>
              </a:spcAft>
              <a:buFont typeface="Arial" panose="020B0604020202020204" pitchFamily="34" charset="0"/>
              <a:buChar char="•"/>
            </a:pPr>
            <a:r>
              <a:rPr lang="en-US" sz="900" dirty="0" smtClean="0"/>
              <a:t>Lines </a:t>
            </a:r>
            <a:r>
              <a:rPr lang="en-US" sz="900" dirty="0"/>
              <a:t>can represent </a:t>
            </a:r>
            <a:r>
              <a:rPr lang="en-US" sz="900" dirty="0" smtClean="0"/>
              <a:t>Dimensions or Measures</a:t>
            </a:r>
          </a:p>
          <a:p>
            <a:pPr marL="1028681" lvl="1" indent="-285750">
              <a:spcBef>
                <a:spcPts val="0"/>
              </a:spcBef>
              <a:spcAft>
                <a:spcPts val="0"/>
              </a:spcAft>
              <a:buFont typeface="Arial" panose="020B0604020202020204" pitchFamily="34" charset="0"/>
              <a:buChar char="•"/>
            </a:pPr>
            <a:r>
              <a:rPr lang="en-US" sz="700" dirty="0" smtClean="0"/>
              <a:t>Metrics </a:t>
            </a:r>
            <a:r>
              <a:rPr lang="en-US" sz="700" dirty="0"/>
              <a:t>(Sales, </a:t>
            </a:r>
            <a:r>
              <a:rPr lang="en-US" sz="700" dirty="0" smtClean="0"/>
              <a:t>Profit)</a:t>
            </a:r>
          </a:p>
          <a:p>
            <a:pPr marL="1028681" lvl="1" indent="-285750">
              <a:spcBef>
                <a:spcPts val="0"/>
              </a:spcBef>
              <a:spcAft>
                <a:spcPts val="0"/>
              </a:spcAft>
              <a:buFont typeface="Arial" panose="020B0604020202020204" pitchFamily="34" charset="0"/>
              <a:buChar char="•"/>
            </a:pPr>
            <a:r>
              <a:rPr lang="en-US" sz="700" dirty="0" smtClean="0"/>
              <a:t>Category values </a:t>
            </a:r>
            <a:r>
              <a:rPr lang="en-US" sz="700" dirty="0"/>
              <a:t>(North Sales, East Sales, West Sales for </a:t>
            </a:r>
            <a:r>
              <a:rPr lang="en-US" sz="700" dirty="0" smtClean="0"/>
              <a:t>Sales on Geo dimension)</a:t>
            </a:r>
          </a:p>
        </p:txBody>
      </p:sp>
      <p:sp>
        <p:nvSpPr>
          <p:cNvPr id="5" name="Content Placeholder 4"/>
          <p:cNvSpPr>
            <a:spLocks noGrp="1"/>
          </p:cNvSpPr>
          <p:nvPr>
            <p:ph sz="half" idx="2"/>
          </p:nvPr>
        </p:nvSpPr>
        <p:spPr/>
        <p:txBody>
          <a:bodyPr/>
          <a:lstStyle/>
          <a:p>
            <a:pPr>
              <a:spcBef>
                <a:spcPts val="0"/>
              </a:spcBef>
              <a:spcAft>
                <a:spcPts val="0"/>
              </a:spcAft>
            </a:pPr>
            <a:r>
              <a:rPr lang="en-US" sz="900" b="1" u="sng" dirty="0" smtClean="0"/>
              <a:t>Variants:</a:t>
            </a:r>
          </a:p>
          <a:p>
            <a:pPr marL="285750" indent="-285750">
              <a:spcBef>
                <a:spcPts val="0"/>
              </a:spcBef>
              <a:spcAft>
                <a:spcPts val="0"/>
              </a:spcAft>
              <a:buFont typeface="Arial" panose="020B0604020202020204" pitchFamily="34" charset="0"/>
              <a:buChar char="•"/>
            </a:pPr>
            <a:r>
              <a:rPr lang="en-US" sz="900" dirty="0" smtClean="0"/>
              <a:t>Spline Chart (a </a:t>
            </a:r>
            <a:r>
              <a:rPr lang="en-US" sz="900" dirty="0"/>
              <a:t>"smoothened" line chart)</a:t>
            </a:r>
          </a:p>
          <a:p>
            <a:pPr marL="285750" indent="-285750">
              <a:spcBef>
                <a:spcPts val="0"/>
              </a:spcBef>
              <a:spcAft>
                <a:spcPts val="0"/>
              </a:spcAft>
              <a:buFont typeface="Arial" panose="020B0604020202020204" pitchFamily="34" charset="0"/>
              <a:buChar char="•"/>
            </a:pPr>
            <a:r>
              <a:rPr lang="en-US" sz="900" dirty="0" smtClean="0"/>
              <a:t>Sparkline (a line </a:t>
            </a:r>
            <a:r>
              <a:rPr lang="en-US" sz="900" dirty="0"/>
              <a:t>chart without axes and generally embedded in table </a:t>
            </a:r>
            <a:r>
              <a:rPr lang="en-US" sz="900" dirty="0" smtClean="0"/>
              <a:t>cells or other visuals)</a:t>
            </a:r>
            <a:endParaRPr lang="en-US" sz="900" dirty="0"/>
          </a:p>
          <a:p>
            <a:pPr marL="285750" indent="-285750">
              <a:spcBef>
                <a:spcPts val="0"/>
              </a:spcBef>
              <a:spcAft>
                <a:spcPts val="0"/>
              </a:spcAft>
              <a:buFont typeface="Arial" panose="020B0604020202020204" pitchFamily="34" charset="0"/>
              <a:buChar char="•"/>
            </a:pPr>
            <a:r>
              <a:rPr lang="en-US" sz="900" dirty="0" smtClean="0"/>
              <a:t>Step Line Chart</a:t>
            </a:r>
          </a:p>
          <a:p>
            <a:pPr marL="285750" indent="-285750">
              <a:spcBef>
                <a:spcPts val="0"/>
              </a:spcBef>
              <a:spcAft>
                <a:spcPts val="0"/>
              </a:spcAft>
              <a:buFont typeface="Arial" panose="020B0604020202020204" pitchFamily="34" charset="0"/>
              <a:buChar char="•"/>
            </a:pPr>
            <a:r>
              <a:rPr lang="en-US" sz="900" dirty="0" smtClean="0"/>
              <a:t>Jump Line Chart</a:t>
            </a:r>
          </a:p>
          <a:p>
            <a:pPr marL="285750" indent="-285750">
              <a:spcBef>
                <a:spcPts val="0"/>
              </a:spcBef>
              <a:spcAft>
                <a:spcPts val="0"/>
              </a:spcAft>
              <a:buFont typeface="Arial" panose="020B0604020202020204" pitchFamily="34" charset="0"/>
              <a:buChar char="•"/>
            </a:pPr>
            <a:r>
              <a:rPr lang="en-US" sz="900" dirty="0" smtClean="0"/>
              <a:t>Area Chart</a:t>
            </a:r>
          </a:p>
          <a:p>
            <a:pPr marL="285750" indent="-285750">
              <a:spcBef>
                <a:spcPts val="0"/>
              </a:spcBef>
              <a:spcAft>
                <a:spcPts val="0"/>
              </a:spcAft>
              <a:buFont typeface="Arial" panose="020B0604020202020204" pitchFamily="34" charset="0"/>
              <a:buChar char="•"/>
            </a:pPr>
            <a:r>
              <a:rPr lang="en-US" sz="900" dirty="0" smtClean="0"/>
              <a:t>Stacked Area Chart</a:t>
            </a:r>
          </a:p>
          <a:p>
            <a:pPr marL="285750" indent="-285750">
              <a:spcBef>
                <a:spcPts val="0"/>
              </a:spcBef>
              <a:spcAft>
                <a:spcPts val="0"/>
              </a:spcAft>
              <a:buFont typeface="Arial" panose="020B0604020202020204" pitchFamily="34" charset="0"/>
              <a:buChar char="•"/>
            </a:pPr>
            <a:r>
              <a:rPr lang="en-US" sz="900" dirty="0" smtClean="0"/>
              <a:t>Combination</a:t>
            </a:r>
          </a:p>
          <a:p>
            <a:pPr marL="1028681" lvl="1" indent="-285750">
              <a:spcBef>
                <a:spcPts val="0"/>
              </a:spcBef>
              <a:spcAft>
                <a:spcPts val="0"/>
              </a:spcAft>
              <a:buFont typeface="Arial" panose="020B0604020202020204" pitchFamily="34" charset="0"/>
              <a:buChar char="•"/>
            </a:pPr>
            <a:r>
              <a:rPr lang="en-US" sz="700" dirty="0" smtClean="0"/>
              <a:t>Pareto</a:t>
            </a:r>
          </a:p>
          <a:p>
            <a:pPr marL="1028681" lvl="1" indent="-285750">
              <a:spcBef>
                <a:spcPts val="0"/>
              </a:spcBef>
              <a:spcAft>
                <a:spcPts val="0"/>
              </a:spcAft>
              <a:buFont typeface="Arial" panose="020B0604020202020204" pitchFamily="34" charset="0"/>
              <a:buChar char="•"/>
            </a:pPr>
            <a:endParaRPr lang="en-US" sz="700" dirty="0" smtClean="0"/>
          </a:p>
        </p:txBody>
      </p:sp>
      <p:sp>
        <p:nvSpPr>
          <p:cNvPr id="2" name="Title 1"/>
          <p:cNvSpPr>
            <a:spLocks noGrp="1"/>
          </p:cNvSpPr>
          <p:nvPr>
            <p:ph type="title"/>
          </p:nvPr>
        </p:nvSpPr>
        <p:spPr/>
        <p:txBody>
          <a:bodyPr/>
          <a:lstStyle/>
          <a:p>
            <a:r>
              <a:rPr lang="en-US" dirty="0" smtClean="0"/>
              <a:t>Line Chart - Summary</a:t>
            </a:r>
            <a:endParaRPr lang="en-US" dirty="0"/>
          </a:p>
        </p:txBody>
      </p:sp>
      <p:sp>
        <p:nvSpPr>
          <p:cNvPr id="6" name="Content Placeholder 5"/>
          <p:cNvSpPr>
            <a:spLocks noGrp="1"/>
          </p:cNvSpPr>
          <p:nvPr>
            <p:ph sz="half" idx="10"/>
          </p:nvPr>
        </p:nvSpPr>
        <p:spPr/>
        <p:txBody>
          <a:bodyPr/>
          <a:lstStyle/>
          <a:p>
            <a:pPr>
              <a:spcBef>
                <a:spcPts val="0"/>
              </a:spcBef>
              <a:spcAft>
                <a:spcPts val="0"/>
              </a:spcAft>
            </a:pPr>
            <a:r>
              <a:rPr lang="en-US" sz="900" b="1" u="sng" dirty="0" smtClean="0"/>
              <a:t>Do’s and Don'ts:</a:t>
            </a:r>
            <a:endParaRPr lang="en-US" sz="900" dirty="0"/>
          </a:p>
          <a:p>
            <a:pPr marL="285750" indent="-285750">
              <a:spcBef>
                <a:spcPts val="0"/>
              </a:spcBef>
              <a:spcAft>
                <a:spcPts val="0"/>
              </a:spcAft>
              <a:buFont typeface="Arial" panose="020B0604020202020204" pitchFamily="34" charset="0"/>
              <a:buChar char="•"/>
            </a:pPr>
            <a:r>
              <a:rPr lang="en-US" sz="900" dirty="0" smtClean="0"/>
              <a:t>Avoid plotting non-time dimensions on the x-axis (category axis)</a:t>
            </a:r>
          </a:p>
          <a:p>
            <a:pPr marL="285750" indent="-285750">
              <a:spcBef>
                <a:spcPts val="0"/>
              </a:spcBef>
              <a:spcAft>
                <a:spcPts val="0"/>
              </a:spcAft>
              <a:buFont typeface="Arial" panose="020B0604020202020204" pitchFamily="34" charset="0"/>
              <a:buChar char="•"/>
            </a:pPr>
            <a:r>
              <a:rPr lang="en-US" sz="900" dirty="0" smtClean="0"/>
              <a:t>The </a:t>
            </a:r>
            <a:r>
              <a:rPr lang="en-US" sz="900" dirty="0"/>
              <a:t>vertical (y) axis can </a:t>
            </a:r>
            <a:r>
              <a:rPr lang="en-US" sz="900" dirty="0" smtClean="0"/>
              <a:t>start mid-scale (instead of 0) as line points are used mostly for trending rather than magnitude. </a:t>
            </a:r>
          </a:p>
          <a:p>
            <a:pPr marL="1028681" lvl="1" indent="-285750">
              <a:spcBef>
                <a:spcPts val="0"/>
              </a:spcBef>
              <a:spcAft>
                <a:spcPts val="0"/>
              </a:spcAft>
              <a:buFont typeface="Arial" panose="020B0604020202020204" pitchFamily="34" charset="0"/>
              <a:buChar char="•"/>
            </a:pPr>
            <a:r>
              <a:rPr lang="en-US" sz="700" dirty="0" smtClean="0"/>
              <a:t>If and when this is done, the axis scale should be kept dynamic (esp. when using filters on the dashboard)</a:t>
            </a:r>
          </a:p>
          <a:p>
            <a:pPr marL="285750" indent="-285750">
              <a:spcBef>
                <a:spcPts val="0"/>
              </a:spcBef>
              <a:spcAft>
                <a:spcPts val="0"/>
              </a:spcAft>
              <a:buFont typeface="Arial" panose="020B0604020202020204" pitchFamily="34" charset="0"/>
              <a:buChar char="•"/>
            </a:pPr>
            <a:r>
              <a:rPr lang="en-US" sz="900" dirty="0" smtClean="0"/>
              <a:t>Avoid using dual-axis line charts as the relationship between the metrics may be interpreted incorrectly</a:t>
            </a:r>
          </a:p>
          <a:p>
            <a:pPr marL="1028681" lvl="1" indent="-285750">
              <a:spcBef>
                <a:spcPts val="0"/>
              </a:spcBef>
              <a:spcAft>
                <a:spcPts val="0"/>
              </a:spcAft>
              <a:buFont typeface="Arial" panose="020B0604020202020204" pitchFamily="34" charset="0"/>
              <a:buChar char="•"/>
            </a:pPr>
            <a:r>
              <a:rPr lang="en-US" sz="700" dirty="0" smtClean="0"/>
              <a:t>If absolutely needed, then ensure their scales start from zero (or the absolute base of the metrics).</a:t>
            </a:r>
          </a:p>
        </p:txBody>
      </p:sp>
      <p:graphicFrame>
        <p:nvGraphicFramePr>
          <p:cNvPr id="9" name="Content Placeholder 3"/>
          <p:cNvGraphicFramePr>
            <a:graphicFrameLocks/>
          </p:cNvGraphicFramePr>
          <p:nvPr>
            <p:extLst>
              <p:ext uri="{D42A27DB-BD31-4B8C-83A1-F6EECF244321}">
                <p14:modId xmlns:p14="http://schemas.microsoft.com/office/powerpoint/2010/main" val="286087750"/>
              </p:ext>
            </p:extLst>
          </p:nvPr>
        </p:nvGraphicFramePr>
        <p:xfrm>
          <a:off x="4888187" y="920978"/>
          <a:ext cx="3792474" cy="163934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Number</a:t>
                      </a:r>
                      <a:r>
                        <a:rPr lang="en-US" sz="9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1</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1</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2</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Stacking (category lines)</a:t>
                      </a: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Add Series</a:t>
                      </a:r>
                    </a:p>
                    <a:p>
                      <a:r>
                        <a:rPr lang="en-US" sz="900" dirty="0" smtClean="0">
                          <a:latin typeface="Open Sans" panose="020B0606030504020204" pitchFamily="34" charset="0"/>
                          <a:ea typeface="Open Sans" panose="020B0606030504020204" pitchFamily="34" charset="0"/>
                          <a:cs typeface="Open Sans" panose="020B0606030504020204" pitchFamily="34" charset="0"/>
                        </a:rPr>
                        <a:t>Dual Axis</a:t>
                      </a:r>
                    </a:p>
                    <a:p>
                      <a:r>
                        <a:rPr lang="en-US" sz="900" dirty="0" smtClean="0">
                          <a:latin typeface="Open Sans" panose="020B0606030504020204" pitchFamily="34" charset="0"/>
                          <a:ea typeface="Open Sans" panose="020B0606030504020204" pitchFamily="34" charset="0"/>
                          <a:cs typeface="Open Sans" panose="020B0606030504020204" pitchFamily="34" charset="0"/>
                        </a:rPr>
                        <a:t>Labels</a:t>
                      </a:r>
                    </a:p>
                    <a:p>
                      <a:r>
                        <a:rPr lang="en-US" sz="900" dirty="0" smtClean="0">
                          <a:latin typeface="Open Sans" panose="020B0606030504020204" pitchFamily="34" charset="0"/>
                          <a:ea typeface="Open Sans" panose="020B0606030504020204" pitchFamily="34" charset="0"/>
                          <a:cs typeface="Open Sans" panose="020B0606030504020204" pitchFamily="34" charset="0"/>
                        </a:rPr>
                        <a:t>Tooltips</a:t>
                      </a:r>
                    </a:p>
                    <a:p>
                      <a:r>
                        <a:rPr lang="en-US" sz="900" dirty="0" smtClean="0">
                          <a:latin typeface="Open Sans" panose="020B0606030504020204" pitchFamily="34" charset="0"/>
                          <a:ea typeface="Open Sans" panose="020B0606030504020204" pitchFamily="34" charset="0"/>
                          <a:cs typeface="Open Sans" panose="020B0606030504020204" pitchFamily="34" charset="0"/>
                        </a:rPr>
                        <a:t>Combination</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242" y="250562"/>
            <a:ext cx="720419" cy="4034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39024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83697"/>
            <a:ext cx="4515293" cy="259803"/>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6"/>
          <p:cNvSpPr>
            <a:spLocks noGrp="1"/>
          </p:cNvSpPr>
          <p:nvPr>
            <p:ph type="title"/>
          </p:nvPr>
        </p:nvSpPr>
        <p:spPr/>
        <p:txBody>
          <a:bodyPr/>
          <a:lstStyle/>
          <a:p>
            <a:r>
              <a:rPr lang="en-US" dirty="0" smtClean="0">
                <a:ea typeface="Open Sans" panose="020B0606030504020204" pitchFamily="34" charset="0"/>
                <a:cs typeface="Open Sans" panose="020B0606030504020204" pitchFamily="34" charset="0"/>
              </a:rPr>
              <a:t>Line Chart Variants – Basic</a:t>
            </a:r>
            <a:endParaRPr lang="en-US" dirty="0">
              <a:ea typeface="Open Sans" panose="020B0606030504020204" pitchFamily="34" charset="0"/>
              <a:cs typeface="Open Sans" panose="020B0606030504020204" pitchFamily="34" charset="0"/>
            </a:endParaRPr>
          </a:p>
        </p:txBody>
      </p:sp>
      <p:sp>
        <p:nvSpPr>
          <p:cNvPr id="9" name="TextBox 8"/>
          <p:cNvSpPr txBox="1"/>
          <p:nvPr/>
        </p:nvSpPr>
        <p:spPr>
          <a:xfrm>
            <a:off x="1069519" y="745269"/>
            <a:ext cx="2376255"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000" b="1" dirty="0" smtClean="0">
                <a:latin typeface="Open Sans" panose="020B0606030504020204" pitchFamily="34" charset="0"/>
                <a:ea typeface="Open Sans" panose="020B0606030504020204" pitchFamily="34" charset="0"/>
                <a:cs typeface="Open Sans" panose="020B0606030504020204" pitchFamily="34" charset="0"/>
              </a:rPr>
              <a:t>Basic Line Chart</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402654" y="731220"/>
            <a:ext cx="2480206"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000" b="1" dirty="0">
                <a:latin typeface="Open Sans" panose="020B0606030504020204" pitchFamily="34" charset="0"/>
                <a:ea typeface="Open Sans" panose="020B0606030504020204" pitchFamily="34" charset="0"/>
                <a:cs typeface="Open Sans" panose="020B0606030504020204" pitchFamily="34" charset="0"/>
              </a:rPr>
              <a:t>Spline Chart</a:t>
            </a:r>
          </a:p>
        </p:txBody>
      </p:sp>
      <p:pic>
        <p:nvPicPr>
          <p:cNvPr id="3074" name="Picture 2" title="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494" y="384568"/>
            <a:ext cx="168001" cy="16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title="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656" y="364096"/>
            <a:ext cx="211033" cy="211033"/>
          </a:xfrm>
          <a:prstGeom prst="rect">
            <a:avLst/>
          </a:prstGeom>
        </p:spPr>
      </p:pic>
      <p:pic>
        <p:nvPicPr>
          <p:cNvPr id="3076" name="Picture 4" title="Qlik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3850" y="384568"/>
            <a:ext cx="168001" cy="1680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187779" y="2855068"/>
            <a:ext cx="2139733"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000" b="1" dirty="0" smtClean="0">
                <a:latin typeface="Open Sans" panose="020B0606030504020204" pitchFamily="34" charset="0"/>
                <a:ea typeface="Open Sans" panose="020B0606030504020204" pitchFamily="34" charset="0"/>
                <a:cs typeface="Open Sans" panose="020B0606030504020204" pitchFamily="34" charset="0"/>
              </a:rPr>
              <a:t>Stepped line chart</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p:cNvSpPr txBox="1"/>
          <p:nvPr/>
        </p:nvSpPr>
        <p:spPr>
          <a:xfrm>
            <a:off x="5516923" y="2855068"/>
            <a:ext cx="2226314"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000" b="1" dirty="0" smtClean="0">
                <a:latin typeface="Open Sans" panose="020B0606030504020204" pitchFamily="34" charset="0"/>
                <a:ea typeface="Open Sans" panose="020B0606030504020204" pitchFamily="34" charset="0"/>
                <a:cs typeface="Open Sans" panose="020B0606030504020204" pitchFamily="34" charset="0"/>
              </a:rPr>
              <a:t>Jump Line Chart</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p:cNvSpPr txBox="1"/>
          <p:nvPr/>
        </p:nvSpPr>
        <p:spPr>
          <a:xfrm>
            <a:off x="451221" y="2338380"/>
            <a:ext cx="3783542"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700" dirty="0" smtClean="0">
                <a:latin typeface="Open Sans" panose="020B0606030504020204" pitchFamily="34" charset="0"/>
                <a:ea typeface="Open Sans" panose="020B0606030504020204" pitchFamily="34" charset="0"/>
                <a:cs typeface="Open Sans" panose="020B0606030504020204" pitchFamily="34" charset="0"/>
              </a:rPr>
              <a:t>A simple line chart showing variation of temperature over months. Lines charts are basically </a:t>
            </a:r>
            <a:r>
              <a:rPr lang="en-US" sz="700" b="1" dirty="0" smtClean="0">
                <a:latin typeface="Open Sans" panose="020B0606030504020204" pitchFamily="34" charset="0"/>
                <a:ea typeface="Open Sans" panose="020B0606030504020204" pitchFamily="34" charset="0"/>
                <a:cs typeface="Open Sans" panose="020B0606030504020204" pitchFamily="34" charset="0"/>
              </a:rPr>
              <a:t>points connected by lines</a:t>
            </a:r>
            <a:r>
              <a:rPr lang="en-US" sz="700" dirty="0" smtClean="0">
                <a:latin typeface="Open Sans" panose="020B0606030504020204" pitchFamily="34" charset="0"/>
                <a:ea typeface="Open Sans" panose="020B0606030504020204" pitchFamily="34" charset="0"/>
                <a:cs typeface="Open Sans" panose="020B0606030504020204" pitchFamily="34" charset="0"/>
              </a:rPr>
              <a:t>. The lines are actually drawn between the points – making them look like trend.</a:t>
            </a:r>
            <a:endParaRPr lang="en-US" sz="7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p:cNvSpPr txBox="1"/>
          <p:nvPr/>
        </p:nvSpPr>
        <p:spPr>
          <a:xfrm>
            <a:off x="4738308" y="2324694"/>
            <a:ext cx="3808898"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 spline chart is a smoothened line chart (points are connected by smoothened line instead of a straight line). In this case, we can see two lines – which can either represent two measures or two categories of a dimension</a:t>
            </a:r>
            <a:r>
              <a:rPr lang="en-US" dirty="0" smtClean="0"/>
              <a:t>. A spline takes freedom to plot the curves between the points and may reveal wrong pattern in very close comparisons.</a:t>
            </a:r>
            <a:endParaRPr lang="en-US" dirty="0"/>
          </a:p>
        </p:txBody>
      </p:sp>
      <p:sp>
        <p:nvSpPr>
          <p:cNvPr id="17" name="TextBox 16"/>
          <p:cNvSpPr txBox="1"/>
          <p:nvPr/>
        </p:nvSpPr>
        <p:spPr>
          <a:xfrm>
            <a:off x="452003" y="4704560"/>
            <a:ext cx="3782760"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 stepped line chart connects the points using only perpendicular lines – there by clearly offering to see the variation between two points by the step size. It also helps to compare variation between multiple points</a:t>
            </a:r>
            <a:r>
              <a:rPr lang="en-US" dirty="0" smtClean="0"/>
              <a:t>. Generally used with multiple series.</a:t>
            </a:r>
            <a:endParaRPr lang="en-US" dirty="0"/>
          </a:p>
        </p:txBody>
      </p:sp>
      <p:sp>
        <p:nvSpPr>
          <p:cNvPr id="18" name="TextBox 17"/>
          <p:cNvSpPr txBox="1"/>
          <p:nvPr/>
        </p:nvSpPr>
        <p:spPr>
          <a:xfrm>
            <a:off x="4743099" y="4708963"/>
            <a:ext cx="3804107"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 variant of the stepped line chart without the vertical lines. It essentially shows the duration for which the metric was constant. A new line appears when change occurs.</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518" y="1000485"/>
            <a:ext cx="2376256" cy="1330879"/>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780" y="3109103"/>
            <a:ext cx="2139732" cy="1587260"/>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2654" y="986576"/>
            <a:ext cx="2480205" cy="1338118"/>
          </a:xfrm>
          <a:prstGeom prst="rect">
            <a:avLst/>
          </a:prstGeom>
          <a:ln>
            <a:noFill/>
          </a:ln>
          <a:effectLst>
            <a:outerShdw blurRad="190500" algn="tl" rotWithShape="0">
              <a:srgbClr val="000000">
                <a:alpha val="70000"/>
              </a:srgbClr>
            </a:outerShdw>
          </a:effectLst>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923" y="3128857"/>
            <a:ext cx="2226313" cy="15801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770818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ea typeface="Open Sans" panose="020B0606030504020204" pitchFamily="34" charset="0"/>
                <a:cs typeface="Open Sans" panose="020B0606030504020204" pitchFamily="34" charset="0"/>
              </a:rPr>
              <a:t>Line Chart Variants – Basic</a:t>
            </a:r>
            <a:endParaRPr lang="en-US" dirty="0">
              <a:ea typeface="Open Sans" panose="020B0606030504020204" pitchFamily="34" charset="0"/>
              <a:cs typeface="Open Sans" panose="020B0606030504020204" pitchFamily="34" charset="0"/>
            </a:endParaRPr>
          </a:p>
        </p:txBody>
      </p:sp>
      <p:sp>
        <p:nvSpPr>
          <p:cNvPr id="9" name="TextBox 8"/>
          <p:cNvSpPr txBox="1"/>
          <p:nvPr/>
        </p:nvSpPr>
        <p:spPr>
          <a:xfrm>
            <a:off x="1005476" y="1083371"/>
            <a:ext cx="342087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Overlapping Area Chart</a:t>
            </a:r>
          </a:p>
        </p:txBody>
      </p:sp>
      <p:sp>
        <p:nvSpPr>
          <p:cNvPr id="11" name="TextBox 10"/>
          <p:cNvSpPr txBox="1"/>
          <p:nvPr/>
        </p:nvSpPr>
        <p:spPr>
          <a:xfrm>
            <a:off x="4830743" y="1083370"/>
            <a:ext cx="328960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Stacked Area Chart</a:t>
            </a:r>
          </a:p>
        </p:txBody>
      </p:sp>
      <p:sp>
        <p:nvSpPr>
          <p:cNvPr id="2" name="TextBox 1"/>
          <p:cNvSpPr txBox="1"/>
          <p:nvPr/>
        </p:nvSpPr>
        <p:spPr>
          <a:xfrm>
            <a:off x="1005478" y="3754371"/>
            <a:ext cx="342087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An area chart is a much like a line chart but with area filled thereby allowing for visual comparison of multiple series. It may or may not work in all scenarios – highly dependent on the amount of overlap between the series. An area chart should generally not be used if we need to plot a single series.</a:t>
            </a:r>
          </a:p>
        </p:txBody>
      </p:sp>
      <p:sp>
        <p:nvSpPr>
          <p:cNvPr id="16" name="TextBox 15"/>
          <p:cNvSpPr txBox="1"/>
          <p:nvPr/>
        </p:nvSpPr>
        <p:spPr>
          <a:xfrm>
            <a:off x="4830745" y="3754371"/>
            <a:ext cx="3289600" cy="63094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 stacked area chart also shows multiple series – but they are stacked on top of each other. Just like stacked bar/column, the interpretation of the stack should be based on the range rather than starting from 0 or base value. A percentage stacked area chart can also be used when percentage (composition) needs to be showed instead of the actual values.</a:t>
            </a:r>
          </a:p>
        </p:txBody>
      </p:sp>
      <p:pic>
        <p:nvPicPr>
          <p:cNvPr id="20" name="Picture 19"/>
          <p:cNvPicPr>
            <a:picLocks noChangeAspect="1"/>
          </p:cNvPicPr>
          <p:nvPr/>
        </p:nvPicPr>
        <p:blipFill>
          <a:blip r:embed="rId3"/>
          <a:stretch>
            <a:fillRect/>
          </a:stretch>
        </p:blipFill>
        <p:spPr>
          <a:xfrm>
            <a:off x="1005477" y="1329592"/>
            <a:ext cx="3420871" cy="242477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4"/>
          <a:stretch>
            <a:fillRect/>
          </a:stretch>
        </p:blipFill>
        <p:spPr>
          <a:xfrm>
            <a:off x="4830744" y="1329592"/>
            <a:ext cx="3289600" cy="24247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69745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Trend Charts - See Also</a:t>
            </a:r>
            <a:endParaRPr lang="en-US" dirty="0"/>
          </a:p>
        </p:txBody>
      </p:sp>
      <p:sp>
        <p:nvSpPr>
          <p:cNvPr id="4" name="Content Placeholder 3"/>
          <p:cNvSpPr>
            <a:spLocks noGrp="1"/>
          </p:cNvSpPr>
          <p:nvPr>
            <p:ph idx="1"/>
          </p:nvPr>
        </p:nvSpPr>
        <p:spPr/>
        <p:txBody>
          <a:bodyPr/>
          <a:lstStyle/>
          <a:p>
            <a:r>
              <a:rPr lang="en-US" sz="1200" dirty="0" smtClean="0"/>
              <a:t>While Line Chart is the most common chart type for trending, the following charts are also related to time series or time plotting:</a:t>
            </a:r>
          </a:p>
          <a:p>
            <a:pPr marL="285750" indent="-285750">
              <a:buFont typeface="Arial" panose="020B0604020202020204" pitchFamily="34" charset="0"/>
              <a:buChar char="•"/>
            </a:pPr>
            <a:r>
              <a:rPr lang="en-US" sz="1200" dirty="0" smtClean="0"/>
              <a:t>Sparkline Chart</a:t>
            </a:r>
          </a:p>
          <a:p>
            <a:pPr marL="285750" indent="-285750">
              <a:buFont typeface="Arial" panose="020B0604020202020204" pitchFamily="34" charset="0"/>
              <a:buChar char="•"/>
            </a:pPr>
            <a:r>
              <a:rPr lang="en-US" sz="1200" dirty="0" smtClean="0"/>
              <a:t>Gantt Chart</a:t>
            </a:r>
          </a:p>
          <a:p>
            <a:pPr marL="285750" indent="-285750">
              <a:buFont typeface="Arial" panose="020B0604020202020204" pitchFamily="34" charset="0"/>
              <a:buChar char="•"/>
            </a:pPr>
            <a:r>
              <a:rPr lang="en-US" sz="1200" dirty="0" smtClean="0"/>
              <a:t>OHLC Chart</a:t>
            </a:r>
          </a:p>
          <a:p>
            <a:pPr marL="285750" indent="-285750">
              <a:buFont typeface="Arial" panose="020B0604020202020204" pitchFamily="34" charset="0"/>
              <a:buChar char="•"/>
            </a:pPr>
            <a:r>
              <a:rPr lang="en-US" sz="1200" dirty="0" smtClean="0"/>
              <a:t>Candlestick Chart</a:t>
            </a:r>
          </a:p>
          <a:p>
            <a:endParaRPr lang="en-US" sz="1200" dirty="0"/>
          </a:p>
          <a:p>
            <a:endParaRPr lang="en-US" sz="1200" dirty="0" smtClean="0"/>
          </a:p>
          <a:p>
            <a:endParaRPr lang="en-US" sz="1200" dirty="0"/>
          </a:p>
        </p:txBody>
      </p:sp>
    </p:spTree>
    <p:extLst>
      <p:ext uri="{BB962C8B-B14F-4D97-AF65-F5344CB8AC3E}">
        <p14:creationId xmlns:p14="http://schemas.microsoft.com/office/powerpoint/2010/main" val="1239578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Charts for Comparison</a:t>
            </a:r>
            <a:endParaRPr lang="en-US" dirty="0"/>
          </a:p>
        </p:txBody>
      </p:sp>
    </p:spTree>
    <p:extLst>
      <p:ext uri="{BB962C8B-B14F-4D97-AF65-F5344CB8AC3E}">
        <p14:creationId xmlns:p14="http://schemas.microsoft.com/office/powerpoint/2010/main" val="3585327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pPr>
              <a:spcBef>
                <a:spcPts val="0"/>
              </a:spcBef>
              <a:spcAft>
                <a:spcPts val="0"/>
              </a:spcAft>
            </a:pPr>
            <a:r>
              <a:rPr lang="en-US" sz="900" b="1" u="sng" dirty="0"/>
              <a:t>Shows:</a:t>
            </a:r>
            <a:r>
              <a:rPr lang="en-US" sz="900" dirty="0"/>
              <a:t> </a:t>
            </a:r>
            <a:r>
              <a:rPr lang="en-US" sz="900" dirty="0" smtClean="0"/>
              <a:t>Comparison</a:t>
            </a:r>
            <a:r>
              <a:rPr lang="en-US" sz="900" dirty="0"/>
              <a:t>, Composition</a:t>
            </a:r>
            <a:endParaRPr lang="en-US" sz="900" dirty="0" smtClean="0"/>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a:t>Simple </a:t>
            </a:r>
            <a:r>
              <a:rPr lang="en-US" sz="900" dirty="0" smtClean="0"/>
              <a:t>visual </a:t>
            </a:r>
            <a:r>
              <a:rPr lang="en-US" sz="900" b="1" dirty="0" smtClean="0"/>
              <a:t>comparison</a:t>
            </a:r>
            <a:r>
              <a:rPr lang="en-US" sz="900" dirty="0" smtClean="0"/>
              <a:t> </a:t>
            </a:r>
            <a:r>
              <a:rPr lang="en-US" sz="900" dirty="0"/>
              <a:t>across </a:t>
            </a:r>
            <a:r>
              <a:rPr lang="en-US" sz="900" dirty="0" smtClean="0"/>
              <a:t>categories</a:t>
            </a:r>
            <a:endParaRPr lang="en-US" sz="900" dirty="0"/>
          </a:p>
          <a:p>
            <a:pPr marL="285750" indent="-285750">
              <a:spcBef>
                <a:spcPts val="0"/>
              </a:spcBef>
              <a:spcAft>
                <a:spcPts val="0"/>
              </a:spcAft>
              <a:buFont typeface="Arial" panose="020B0604020202020204" pitchFamily="34" charset="0"/>
              <a:buChar char="•"/>
            </a:pPr>
            <a:r>
              <a:rPr lang="en-US" sz="900" dirty="0"/>
              <a:t>Longer </a:t>
            </a:r>
            <a:r>
              <a:rPr lang="en-US" sz="900" dirty="0" smtClean="0"/>
              <a:t>values on x-axis (in </a:t>
            </a:r>
            <a:r>
              <a:rPr lang="en-US" sz="900" dirty="0"/>
              <a:t>Column chart they </a:t>
            </a:r>
            <a:r>
              <a:rPr lang="en-US" sz="900" dirty="0" smtClean="0"/>
              <a:t>affect looks when wrapped e.g. “North America – Professional Services”)</a:t>
            </a:r>
            <a:endParaRPr lang="en-US" sz="900" dirty="0"/>
          </a:p>
          <a:p>
            <a:pPr marL="285750" indent="-285750">
              <a:spcBef>
                <a:spcPts val="0"/>
              </a:spcBef>
              <a:spcAft>
                <a:spcPts val="0"/>
              </a:spcAft>
              <a:buFont typeface="Arial" panose="020B0604020202020204" pitchFamily="34" charset="0"/>
              <a:buChar char="•"/>
            </a:pPr>
            <a:r>
              <a:rPr lang="en-US" sz="900" dirty="0"/>
              <a:t>Large number of </a:t>
            </a:r>
            <a:r>
              <a:rPr lang="en-US" sz="900" dirty="0" smtClean="0"/>
              <a:t>category values </a:t>
            </a:r>
            <a:r>
              <a:rPr lang="en-US" sz="900" dirty="0"/>
              <a:t>(chart height can increase along page length)</a:t>
            </a:r>
          </a:p>
          <a:p>
            <a:pPr marL="285750" indent="-285750">
              <a:spcBef>
                <a:spcPts val="0"/>
              </a:spcBef>
              <a:spcAft>
                <a:spcPts val="0"/>
              </a:spcAft>
              <a:buFont typeface="Arial" panose="020B0604020202020204" pitchFamily="34" charset="0"/>
              <a:buChar char="•"/>
            </a:pPr>
            <a:r>
              <a:rPr lang="en-US" sz="900" dirty="0"/>
              <a:t>When time dimension with large number of data points needs to be charted, prefer line chart over bar/column</a:t>
            </a:r>
            <a:r>
              <a:rPr lang="en-US" sz="900" dirty="0" smtClean="0"/>
              <a:t>.</a:t>
            </a:r>
          </a:p>
        </p:txBody>
      </p:sp>
      <p:sp>
        <p:nvSpPr>
          <p:cNvPr id="5" name="Content Placeholder 4"/>
          <p:cNvSpPr>
            <a:spLocks noGrp="1"/>
          </p:cNvSpPr>
          <p:nvPr>
            <p:ph sz="half" idx="2"/>
          </p:nvPr>
        </p:nvSpPr>
        <p:spPr>
          <a:xfrm>
            <a:off x="846667" y="2575561"/>
            <a:ext cx="3792473" cy="2124456"/>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b="1" dirty="0" smtClean="0"/>
              <a:t>Clustered (Grouped) Bar Chart:</a:t>
            </a:r>
            <a:r>
              <a:rPr lang="en-US" sz="900" dirty="0" smtClean="0"/>
              <a:t> Shows multiple measures (bars) clustered together for every category value</a:t>
            </a:r>
          </a:p>
          <a:p>
            <a:pPr marL="285750" indent="-285750">
              <a:spcBef>
                <a:spcPts val="0"/>
              </a:spcBef>
              <a:spcAft>
                <a:spcPts val="0"/>
              </a:spcAft>
              <a:buFont typeface="Arial" panose="020B0604020202020204" pitchFamily="34" charset="0"/>
              <a:buChar char="•"/>
            </a:pPr>
            <a:r>
              <a:rPr lang="en-US" sz="900" b="1" dirty="0" smtClean="0"/>
              <a:t>Variable width bar chart:</a:t>
            </a:r>
            <a:r>
              <a:rPr lang="en-US" sz="900" dirty="0" smtClean="0"/>
              <a:t> Width of the bars represented by a different measure</a:t>
            </a:r>
          </a:p>
          <a:p>
            <a:pPr marL="285750" indent="-285750">
              <a:spcBef>
                <a:spcPts val="0"/>
              </a:spcBef>
              <a:spcAft>
                <a:spcPts val="0"/>
              </a:spcAft>
              <a:buFont typeface="Arial" panose="020B0604020202020204" pitchFamily="34" charset="0"/>
              <a:buChar char="•"/>
            </a:pPr>
            <a:r>
              <a:rPr lang="en-US" sz="900" b="1" dirty="0" smtClean="0"/>
              <a:t>Stacked Bar Chart:</a:t>
            </a:r>
            <a:r>
              <a:rPr lang="en-US" sz="900" dirty="0" smtClean="0"/>
              <a:t> The measure bar shows </a:t>
            </a:r>
            <a:r>
              <a:rPr lang="en-US" sz="900" i="1" dirty="0" smtClean="0"/>
              <a:t>composition </a:t>
            </a:r>
            <a:r>
              <a:rPr lang="en-US" sz="900" dirty="0" smtClean="0"/>
              <a:t>by another dimension using stack</a:t>
            </a:r>
          </a:p>
          <a:p>
            <a:pPr marL="285750" indent="-285750">
              <a:spcBef>
                <a:spcPts val="0"/>
              </a:spcBef>
              <a:spcAft>
                <a:spcPts val="0"/>
              </a:spcAft>
              <a:buFont typeface="Arial" panose="020B0604020202020204" pitchFamily="34" charset="0"/>
              <a:buChar char="•"/>
            </a:pPr>
            <a:r>
              <a:rPr lang="en-US" sz="900" b="1" dirty="0" smtClean="0"/>
              <a:t>Radial Bar Chart: </a:t>
            </a:r>
            <a:r>
              <a:rPr lang="en-US" sz="900" dirty="0" smtClean="0"/>
              <a:t>Shows bar in circular (radial) form</a:t>
            </a:r>
          </a:p>
          <a:p>
            <a:pPr marL="285750" indent="-285750">
              <a:spcBef>
                <a:spcPts val="0"/>
              </a:spcBef>
              <a:spcAft>
                <a:spcPts val="0"/>
              </a:spcAft>
              <a:buFont typeface="Arial" panose="020B0604020202020204" pitchFamily="34" charset="0"/>
              <a:buChar char="•"/>
            </a:pPr>
            <a:r>
              <a:rPr lang="en-US" sz="900" b="1" dirty="0" smtClean="0"/>
              <a:t>Rounded Bar Chart: </a:t>
            </a:r>
            <a:r>
              <a:rPr lang="en-US" sz="900" dirty="0" smtClean="0"/>
              <a:t>Corners of the bars are rounded</a:t>
            </a:r>
          </a:p>
          <a:p>
            <a:pPr marL="285750" indent="-285750">
              <a:spcBef>
                <a:spcPts val="0"/>
              </a:spcBef>
              <a:spcAft>
                <a:spcPts val="0"/>
              </a:spcAft>
              <a:buFont typeface="Arial" panose="020B0604020202020204" pitchFamily="34" charset="0"/>
              <a:buChar char="•"/>
            </a:pPr>
            <a:r>
              <a:rPr lang="en-US" sz="900" b="1" dirty="0" smtClean="0"/>
              <a:t>Combination Chart: </a:t>
            </a:r>
            <a:r>
              <a:rPr lang="en-US" sz="900" dirty="0" smtClean="0"/>
              <a:t>Bar charts are generally combined with line charts on primary/secondary axis</a:t>
            </a:r>
            <a:endParaRPr lang="en-US" sz="900" dirty="0"/>
          </a:p>
        </p:txBody>
      </p:sp>
      <p:sp>
        <p:nvSpPr>
          <p:cNvPr id="2" name="Title 1"/>
          <p:cNvSpPr>
            <a:spLocks noGrp="1"/>
          </p:cNvSpPr>
          <p:nvPr>
            <p:ph type="title"/>
          </p:nvPr>
        </p:nvSpPr>
        <p:spPr/>
        <p:txBody>
          <a:bodyPr/>
          <a:lstStyle/>
          <a:p>
            <a:r>
              <a:rPr lang="en-US" dirty="0" smtClean="0"/>
              <a:t>Bar Chart - Summary</a:t>
            </a:r>
            <a:endParaRPr lang="en-US" dirty="0"/>
          </a:p>
        </p:txBody>
      </p:sp>
      <p:sp>
        <p:nvSpPr>
          <p:cNvPr id="6" name="Content Placeholder 5"/>
          <p:cNvSpPr>
            <a:spLocks noGrp="1"/>
          </p:cNvSpPr>
          <p:nvPr>
            <p:ph sz="half" idx="10"/>
          </p:nvPr>
        </p:nvSpPr>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Always Sort/Order the chart</a:t>
            </a:r>
          </a:p>
          <a:p>
            <a:pPr marL="1028681" lvl="1" indent="-285750">
              <a:spcBef>
                <a:spcPts val="0"/>
              </a:spcBef>
              <a:spcAft>
                <a:spcPts val="0"/>
              </a:spcAft>
              <a:buFont typeface="Arial" panose="020B0604020202020204" pitchFamily="34" charset="0"/>
              <a:buChar char="•"/>
            </a:pPr>
            <a:r>
              <a:rPr lang="en-US" sz="700" dirty="0" smtClean="0"/>
              <a:t>E.g. Sales Amount by State chart -&gt; Order on Sales Amount (y-axis is sorted)</a:t>
            </a:r>
          </a:p>
          <a:p>
            <a:pPr marL="1028681" lvl="1" indent="-285750">
              <a:spcBef>
                <a:spcPts val="0"/>
              </a:spcBef>
              <a:spcAft>
                <a:spcPts val="0"/>
              </a:spcAft>
              <a:buFont typeface="Arial" panose="020B0604020202020204" pitchFamily="34" charset="0"/>
              <a:buChar char="•"/>
            </a:pPr>
            <a:r>
              <a:rPr lang="en-US" sz="700" dirty="0" smtClean="0"/>
              <a:t>E.g. Employee Count by Level (L1,L2 etc.) -&gt; Order on Level (x-axis is sorted)</a:t>
            </a:r>
            <a:endParaRPr lang="en-US" sz="700" dirty="0"/>
          </a:p>
          <a:p>
            <a:pPr marL="285750" indent="-285750">
              <a:spcBef>
                <a:spcPts val="0"/>
              </a:spcBef>
              <a:spcAft>
                <a:spcPts val="0"/>
              </a:spcAft>
              <a:buFont typeface="Arial" panose="020B0604020202020204" pitchFamily="34" charset="0"/>
              <a:buChar char="•"/>
            </a:pPr>
            <a:r>
              <a:rPr lang="en-US" sz="900" dirty="0" smtClean="0"/>
              <a:t>Avoid starting the y-axis mid-scale (always start from 0)</a:t>
            </a:r>
          </a:p>
          <a:p>
            <a:pPr marL="285750" indent="-285750">
              <a:spcBef>
                <a:spcPts val="0"/>
              </a:spcBef>
              <a:spcAft>
                <a:spcPts val="0"/>
              </a:spcAft>
              <a:buFont typeface="Arial" panose="020B0604020202020204" pitchFamily="34" charset="0"/>
              <a:buChar char="•"/>
            </a:pPr>
            <a:r>
              <a:rPr lang="en-US" sz="900" dirty="0" smtClean="0"/>
              <a:t>Hide marker lines for increasing visual aesthetics</a:t>
            </a:r>
          </a:p>
          <a:p>
            <a:pPr marL="285750" indent="-285750">
              <a:spcBef>
                <a:spcPts val="0"/>
              </a:spcBef>
              <a:spcAft>
                <a:spcPts val="0"/>
              </a:spcAft>
              <a:buFont typeface="Arial" panose="020B0604020202020204" pitchFamily="34" charset="0"/>
              <a:buChar char="•"/>
            </a:pPr>
            <a:r>
              <a:rPr lang="en-US" sz="900" dirty="0" smtClean="0"/>
              <a:t>When spacing constraints, either hide bar value labels or y-axis labels (or both if out of space)</a:t>
            </a:r>
          </a:p>
          <a:p>
            <a:pPr marL="285750" indent="-285750">
              <a:spcBef>
                <a:spcPts val="0"/>
              </a:spcBef>
              <a:spcAft>
                <a:spcPts val="0"/>
              </a:spcAft>
              <a:buFont typeface="Arial" panose="020B0604020202020204" pitchFamily="34" charset="0"/>
              <a:buChar char="•"/>
            </a:pPr>
            <a:r>
              <a:rPr lang="en-US" sz="900" dirty="0" smtClean="0"/>
              <a:t>Do not use bar chart for dimensions involving continuous values e.g. Time, Speed, Age</a:t>
            </a:r>
            <a:endParaRPr lang="en-US" sz="900" dirty="0"/>
          </a:p>
          <a:p>
            <a:pPr marL="1028681" lvl="1" indent="-285750">
              <a:buFont typeface="Arial" panose="020B0604020202020204" pitchFamily="34" charset="0"/>
              <a:buChar char="•"/>
            </a:pPr>
            <a:r>
              <a:rPr lang="en-US" sz="700" dirty="0" smtClean="0"/>
              <a:t>They can still be used if these are in discrete form like showing data by Quarter, </a:t>
            </a:r>
            <a:r>
              <a:rPr lang="en-US" sz="700" dirty="0" err="1" smtClean="0"/>
              <a:t>YoY</a:t>
            </a:r>
            <a:r>
              <a:rPr lang="en-US" sz="700" dirty="0" smtClean="0"/>
              <a:t>/</a:t>
            </a:r>
            <a:r>
              <a:rPr lang="en-US" sz="700" dirty="0" err="1" smtClean="0"/>
              <a:t>QoQ</a:t>
            </a:r>
            <a:r>
              <a:rPr lang="en-US" sz="700" dirty="0" smtClean="0"/>
              <a:t>, Bins etc</a:t>
            </a:r>
            <a:r>
              <a:rPr lang="en-US" sz="700" dirty="0"/>
              <a:t>.</a:t>
            </a:r>
          </a:p>
        </p:txBody>
      </p:sp>
      <p:graphicFrame>
        <p:nvGraphicFramePr>
          <p:cNvPr id="9" name="Content Placeholder 3"/>
          <p:cNvGraphicFramePr>
            <a:graphicFrameLocks/>
          </p:cNvGraphicFramePr>
          <p:nvPr>
            <p:extLst>
              <p:ext uri="{D42A27DB-BD31-4B8C-83A1-F6EECF244321}">
                <p14:modId xmlns:p14="http://schemas.microsoft.com/office/powerpoint/2010/main" val="534220178"/>
              </p:ext>
            </p:extLst>
          </p:nvPr>
        </p:nvGraphicFramePr>
        <p:xfrm>
          <a:off x="4888187" y="920978"/>
          <a:ext cx="3792474" cy="165458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a:t>
                      </a:r>
                      <a:r>
                        <a:rPr lang="en-US" sz="8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Stacking</a:t>
                      </a:r>
                    </a:p>
                    <a:p>
                      <a:r>
                        <a:rPr lang="en-US" sz="800" dirty="0" smtClean="0">
                          <a:latin typeface="Open Sans" panose="020B0606030504020204" pitchFamily="34" charset="0"/>
                          <a:ea typeface="Open Sans" panose="020B0606030504020204" pitchFamily="34" charset="0"/>
                          <a:cs typeface="Open Sans" panose="020B0606030504020204" pitchFamily="34" charset="0"/>
                        </a:rPr>
                        <a:t>Clustering</a:t>
                      </a:r>
                    </a:p>
                    <a:p>
                      <a:r>
                        <a:rPr lang="en-US" sz="800" dirty="0" smtClean="0">
                          <a:latin typeface="Open Sans" panose="020B0606030504020204" pitchFamily="34" charset="0"/>
                          <a:ea typeface="Open Sans" panose="020B0606030504020204" pitchFamily="34" charset="0"/>
                          <a:cs typeface="Open Sans" panose="020B0606030504020204" pitchFamily="34" charset="0"/>
                        </a:rPr>
                        <a:t>Combination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Dual Axis</a:t>
                      </a:r>
                    </a:p>
                    <a:p>
                      <a:r>
                        <a:rPr lang="en-US" sz="800" dirty="0" smtClean="0">
                          <a:latin typeface="Open Sans" panose="020B0606030504020204" pitchFamily="34" charset="0"/>
                          <a:ea typeface="Open Sans" panose="020B0606030504020204" pitchFamily="34" charset="0"/>
                          <a:cs typeface="Open Sans" panose="020B0606030504020204" pitchFamily="34" charset="0"/>
                        </a:rPr>
                        <a:t>Clustering</a:t>
                      </a:r>
                    </a:p>
                    <a:p>
                      <a:r>
                        <a:rPr lang="en-US" sz="800" dirty="0" smtClean="0">
                          <a:latin typeface="Open Sans" panose="020B0606030504020204" pitchFamily="34" charset="0"/>
                          <a:ea typeface="Open Sans" panose="020B0606030504020204" pitchFamily="34" charset="0"/>
                          <a:cs typeface="Open Sans" panose="020B0606030504020204" pitchFamily="34" charset="0"/>
                        </a:rPr>
                        <a:t>Bar Width</a:t>
                      </a:r>
                    </a:p>
                    <a:p>
                      <a:r>
                        <a:rPr lang="en-US" sz="800" dirty="0" smtClean="0">
                          <a:latin typeface="Open Sans" panose="020B0606030504020204" pitchFamily="34" charset="0"/>
                          <a:ea typeface="Open Sans" panose="020B0606030504020204" pitchFamily="34" charset="0"/>
                          <a:cs typeface="Open Sans" panose="020B0606030504020204" pitchFamily="34" charset="0"/>
                        </a:rPr>
                        <a:t>Labels</a:t>
                      </a:r>
                    </a:p>
                    <a:p>
                      <a:r>
                        <a:rPr lang="en-US" sz="800" dirty="0" smtClean="0">
                          <a:latin typeface="Open Sans" panose="020B0606030504020204" pitchFamily="34" charset="0"/>
                          <a:ea typeface="Open Sans" panose="020B0606030504020204" pitchFamily="34" charset="0"/>
                          <a:cs typeface="Open Sans" panose="020B0606030504020204" pitchFamily="34" charset="0"/>
                        </a:rPr>
                        <a:t>Tooltips</a:t>
                      </a:r>
                    </a:p>
                    <a:p>
                      <a:r>
                        <a:rPr lang="en-US" sz="800" dirty="0" smtClean="0">
                          <a:latin typeface="Open Sans" panose="020B0606030504020204" pitchFamily="34" charset="0"/>
                          <a:ea typeface="Open Sans" panose="020B0606030504020204" pitchFamily="34" charset="0"/>
                          <a:cs typeface="Open Sans" panose="020B0606030504020204" pitchFamily="34" charset="0"/>
                        </a:rPr>
                        <a:t>Combination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347" y="204359"/>
            <a:ext cx="1407313" cy="4958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20342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83697"/>
            <a:ext cx="4515293" cy="259803"/>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6"/>
          <p:cNvSpPr>
            <a:spLocks noGrp="1"/>
          </p:cNvSpPr>
          <p:nvPr>
            <p:ph type="title"/>
          </p:nvPr>
        </p:nvSpPr>
        <p:spPr/>
        <p:txBody>
          <a:bodyPr/>
          <a:lstStyle/>
          <a:p>
            <a:r>
              <a:rPr lang="en-US" dirty="0" smtClean="0">
                <a:ea typeface="Open Sans" panose="020B0606030504020204" pitchFamily="34" charset="0"/>
                <a:cs typeface="Open Sans" panose="020B0606030504020204" pitchFamily="34" charset="0"/>
              </a:rPr>
              <a:t>Bar Chart Variants – Basic</a:t>
            </a:r>
            <a:endParaRPr lang="en-US" dirty="0">
              <a:ea typeface="Open Sans" panose="020B0606030504020204" pitchFamily="34" charset="0"/>
              <a:cs typeface="Open Sans" panose="020B0606030504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21" y="991490"/>
            <a:ext cx="3596239" cy="1267204"/>
          </a:xfrm>
          <a:prstGeom prst="rect">
            <a:avLst/>
          </a:prstGeom>
          <a:ln>
            <a:noFill/>
          </a:ln>
          <a:effectLst>
            <a:outerShdw blurRad="190500" algn="tl" rotWithShape="0">
              <a:srgbClr val="000000">
                <a:alpha val="70000"/>
              </a:srgbClr>
            </a:outerShdw>
          </a:effectLst>
        </p:spPr>
      </p:pic>
      <p:sp>
        <p:nvSpPr>
          <p:cNvPr id="9" name="TextBox 8"/>
          <p:cNvSpPr txBox="1"/>
          <p:nvPr/>
        </p:nvSpPr>
        <p:spPr>
          <a:xfrm>
            <a:off x="451221" y="745269"/>
            <a:ext cx="3596239"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Bar Chart</a:t>
            </a:r>
          </a:p>
        </p:txBody>
      </p:sp>
      <p:sp>
        <p:nvSpPr>
          <p:cNvPr id="11" name="TextBox 10"/>
          <p:cNvSpPr txBox="1"/>
          <p:nvPr/>
        </p:nvSpPr>
        <p:spPr>
          <a:xfrm>
            <a:off x="4738309" y="745269"/>
            <a:ext cx="378354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Clustered / Grouped Bar Chart</a:t>
            </a:r>
          </a:p>
        </p:txBody>
      </p:sp>
      <p:pic>
        <p:nvPicPr>
          <p:cNvPr id="3074" name="Picture 2" title="Tabl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6494" y="384568"/>
            <a:ext cx="168001" cy="16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title="Power B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8656" y="364096"/>
            <a:ext cx="211033" cy="211033"/>
          </a:xfrm>
          <a:prstGeom prst="rect">
            <a:avLst/>
          </a:prstGeom>
        </p:spPr>
      </p:pic>
      <p:pic>
        <p:nvPicPr>
          <p:cNvPr id="3076" name="Picture 4" title="Qlik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3850" y="384568"/>
            <a:ext cx="168001" cy="16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2550" y="998357"/>
            <a:ext cx="3151050" cy="1264384"/>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003" y="2952441"/>
            <a:ext cx="3782760" cy="1607674"/>
          </a:xfrm>
          <a:prstGeom prst="rect">
            <a:avLst/>
          </a:prstGeom>
          <a:ln>
            <a:noFill/>
          </a:ln>
          <a:effectLst>
            <a:outerShdw blurRad="190500" algn="tl" rotWithShape="0">
              <a:srgbClr val="000000">
                <a:alpha val="70000"/>
              </a:srgbClr>
            </a:outerShdw>
          </a:effectLst>
        </p:spPr>
      </p:pic>
      <p:sp>
        <p:nvSpPr>
          <p:cNvPr id="23" name="TextBox 22"/>
          <p:cNvSpPr txBox="1"/>
          <p:nvPr/>
        </p:nvSpPr>
        <p:spPr>
          <a:xfrm>
            <a:off x="451221" y="2706220"/>
            <a:ext cx="378354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Stacked Bar Chart</a:t>
            </a:r>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38308" y="2952441"/>
            <a:ext cx="3774744" cy="1607674"/>
          </a:xfrm>
          <a:prstGeom prst="rect">
            <a:avLst/>
          </a:prstGeom>
          <a:ln>
            <a:noFill/>
          </a:ln>
          <a:effectLst>
            <a:outerShdw blurRad="190500" algn="tl" rotWithShape="0">
              <a:srgbClr val="000000">
                <a:alpha val="70000"/>
              </a:srgbClr>
            </a:outerShdw>
          </a:effectLst>
        </p:spPr>
      </p:pic>
      <p:sp>
        <p:nvSpPr>
          <p:cNvPr id="25" name="TextBox 24"/>
          <p:cNvSpPr txBox="1"/>
          <p:nvPr/>
        </p:nvSpPr>
        <p:spPr>
          <a:xfrm>
            <a:off x="4729510" y="2706220"/>
            <a:ext cx="378354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Stacked Percentage Bar Chart</a:t>
            </a:r>
          </a:p>
        </p:txBody>
      </p:sp>
      <p:sp>
        <p:nvSpPr>
          <p:cNvPr id="2" name="TextBox 1"/>
          <p:cNvSpPr txBox="1"/>
          <p:nvPr/>
        </p:nvSpPr>
        <p:spPr>
          <a:xfrm>
            <a:off x="452003" y="2258694"/>
            <a:ext cx="3595457"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 simple bar chart showing country wise population. Notice the population is in millions</a:t>
            </a:r>
            <a:r>
              <a:rPr lang="en-US" dirty="0" smtClean="0"/>
              <a:t>. This one is alphabetically sorted on category axis.</a:t>
            </a:r>
            <a:endParaRPr lang="en-US" dirty="0"/>
          </a:p>
        </p:txBody>
      </p:sp>
      <p:sp>
        <p:nvSpPr>
          <p:cNvPr id="16" name="TextBox 15"/>
          <p:cNvSpPr txBox="1"/>
          <p:nvPr/>
        </p:nvSpPr>
        <p:spPr>
          <a:xfrm>
            <a:off x="5048150" y="2261565"/>
            <a:ext cx="3159849"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Each colored bar in the clustered set represents a year in the Year dimension. Similarly, each bar can also represent a measure.</a:t>
            </a:r>
          </a:p>
        </p:txBody>
      </p:sp>
      <p:sp>
        <p:nvSpPr>
          <p:cNvPr id="17" name="TextBox 16"/>
          <p:cNvSpPr txBox="1"/>
          <p:nvPr/>
        </p:nvSpPr>
        <p:spPr>
          <a:xfrm>
            <a:off x="452003" y="4555712"/>
            <a:ext cx="3782760"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Each colored stack mark shows a value in  the Person dimension. Stack marks have a special interpretation. E.g. Jane consumes 1 Banana (not 6) as per the above chart. She also consumes 2 Apples.</a:t>
            </a:r>
          </a:p>
        </p:txBody>
      </p:sp>
      <p:sp>
        <p:nvSpPr>
          <p:cNvPr id="18" name="TextBox 17"/>
          <p:cNvSpPr txBox="1"/>
          <p:nvPr/>
        </p:nvSpPr>
        <p:spPr>
          <a:xfrm>
            <a:off x="4743099" y="4560115"/>
            <a:ext cx="3769953"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This is similar to stacked bar chart but it shows percentage instead of the actual figures.</a:t>
            </a:r>
          </a:p>
        </p:txBody>
      </p:sp>
    </p:spTree>
    <p:extLst>
      <p:ext uri="{BB962C8B-B14F-4D97-AF65-F5344CB8AC3E}">
        <p14:creationId xmlns:p14="http://schemas.microsoft.com/office/powerpoint/2010/main" val="32625311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4879811"/>
            <a:ext cx="4515293" cy="259803"/>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6"/>
          <p:cNvSpPr>
            <a:spLocks noGrp="1"/>
          </p:cNvSpPr>
          <p:nvPr>
            <p:ph type="title"/>
          </p:nvPr>
        </p:nvSpPr>
        <p:spPr/>
        <p:txBody>
          <a:bodyPr/>
          <a:lstStyle/>
          <a:p>
            <a:r>
              <a:rPr lang="en-US" dirty="0" smtClean="0"/>
              <a:t>Bar Chart Variants - Extended</a:t>
            </a:r>
            <a:endParaRPr lang="en-US" dirty="0"/>
          </a:p>
        </p:txBody>
      </p:sp>
      <p:sp>
        <p:nvSpPr>
          <p:cNvPr id="9" name="TextBox 8"/>
          <p:cNvSpPr txBox="1"/>
          <p:nvPr/>
        </p:nvSpPr>
        <p:spPr>
          <a:xfrm>
            <a:off x="451221" y="745269"/>
            <a:ext cx="378354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Bar with Negative Scale</a:t>
            </a:r>
          </a:p>
        </p:txBody>
      </p:sp>
      <p:sp>
        <p:nvSpPr>
          <p:cNvPr id="11" name="TextBox 10"/>
          <p:cNvSpPr txBox="1"/>
          <p:nvPr/>
        </p:nvSpPr>
        <p:spPr>
          <a:xfrm>
            <a:off x="4738309" y="745269"/>
            <a:ext cx="378354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Radial / Circular Bar Chart</a:t>
            </a:r>
          </a:p>
        </p:txBody>
      </p:sp>
      <p:sp>
        <p:nvSpPr>
          <p:cNvPr id="23" name="TextBox 22"/>
          <p:cNvSpPr txBox="1"/>
          <p:nvPr/>
        </p:nvSpPr>
        <p:spPr>
          <a:xfrm>
            <a:off x="450440" y="2923015"/>
            <a:ext cx="378354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Lollipop Bar Chart</a:t>
            </a:r>
          </a:p>
        </p:txBody>
      </p:sp>
      <p:sp>
        <p:nvSpPr>
          <p:cNvPr id="25" name="TextBox 24"/>
          <p:cNvSpPr txBox="1"/>
          <p:nvPr/>
        </p:nvSpPr>
        <p:spPr>
          <a:xfrm>
            <a:off x="4728729" y="2923015"/>
            <a:ext cx="378354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Range Bar Chart (not Gantt)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978" y="1005666"/>
            <a:ext cx="1634605" cy="1528420"/>
          </a:xfrm>
          <a:prstGeom prst="rect">
            <a:avLst/>
          </a:prstGeom>
          <a:ln>
            <a:noFill/>
          </a:ln>
          <a:effectLst>
            <a:outerShdw blurRad="190500" algn="tl" rotWithShape="0">
              <a:srgbClr val="000000">
                <a:alpha val="70000"/>
              </a:srgbClr>
            </a:outerShdw>
          </a:effectLst>
        </p:spPr>
      </p:pic>
      <p:pic>
        <p:nvPicPr>
          <p:cNvPr id="4" name="Picture 3" descr="The circle marks can be replaced with any other shape" title="Lollipop Char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21" y="3169236"/>
            <a:ext cx="3779685" cy="1525787"/>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317" y="3183412"/>
            <a:ext cx="3326649" cy="1607674"/>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002" y="991490"/>
            <a:ext cx="3713415" cy="1528420"/>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452003" y="2512337"/>
            <a:ext cx="3713414" cy="2000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Bar charts can show negative values as seen in this one.</a:t>
            </a:r>
            <a:endParaRPr lang="en-US" dirty="0"/>
          </a:p>
        </p:txBody>
      </p:sp>
      <p:sp>
        <p:nvSpPr>
          <p:cNvPr id="14" name="TextBox 13"/>
          <p:cNvSpPr txBox="1"/>
          <p:nvPr/>
        </p:nvSpPr>
        <p:spPr>
          <a:xfrm>
            <a:off x="4728729" y="2521099"/>
            <a:ext cx="3793122"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A radial bar shows circular radials instead of straight line bars. This should not be confused with a multi-level pie chart that shows composition while this is comparison.</a:t>
            </a:r>
            <a:endParaRPr lang="en-US" dirty="0"/>
          </a:p>
        </p:txBody>
      </p:sp>
      <p:sp>
        <p:nvSpPr>
          <p:cNvPr id="15" name="TextBox 14"/>
          <p:cNvSpPr txBox="1"/>
          <p:nvPr/>
        </p:nvSpPr>
        <p:spPr>
          <a:xfrm>
            <a:off x="448145" y="4675837"/>
            <a:ext cx="3786618"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A Lollipop bar chart is a face lifted bar chart – the bars are thinned to a line while also attaching a candy on the top. The shape/size/color/image of the lollipop mark can be changed as required to show additional dimensions/metrics.</a:t>
            </a:r>
            <a:endParaRPr lang="en-US" dirty="0"/>
          </a:p>
        </p:txBody>
      </p:sp>
      <p:sp>
        <p:nvSpPr>
          <p:cNvPr id="16" name="TextBox 15"/>
          <p:cNvSpPr txBox="1"/>
          <p:nvPr/>
        </p:nvSpPr>
        <p:spPr>
          <a:xfrm>
            <a:off x="4957174" y="4760401"/>
            <a:ext cx="3326649"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A range bar chart shows range of values – much like a stacked one but only with relevant series data.</a:t>
            </a:r>
            <a:endParaRPr lang="en-US" dirty="0"/>
          </a:p>
        </p:txBody>
      </p:sp>
    </p:spTree>
    <p:extLst>
      <p:ext uri="{BB962C8B-B14F-4D97-AF65-F5344CB8AC3E}">
        <p14:creationId xmlns:p14="http://schemas.microsoft.com/office/powerpoint/2010/main" val="791196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this PowerPoint Deck?</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100" dirty="0" smtClean="0"/>
              <a:t>File size is large due to images</a:t>
            </a:r>
          </a:p>
          <a:p>
            <a:pPr marL="752082" lvl="1" indent="-285750">
              <a:buFont typeface="Arial" panose="020B0604020202020204" pitchFamily="34" charset="0"/>
              <a:buChar char="•"/>
            </a:pPr>
            <a:r>
              <a:rPr lang="en-US" sz="1050" dirty="0" smtClean="0"/>
              <a:t>Images are compressed – so quality is low</a:t>
            </a:r>
          </a:p>
          <a:p>
            <a:pPr marL="285750" indent="-285750">
              <a:buFont typeface="Arial" panose="020B0604020202020204" pitchFamily="34" charset="0"/>
              <a:buChar char="•"/>
            </a:pPr>
            <a:r>
              <a:rPr lang="en-US" sz="1100" dirty="0" smtClean="0"/>
              <a:t>After opening, collapse all the sections in the navigation pane</a:t>
            </a:r>
          </a:p>
          <a:p>
            <a:pPr marL="752082" lvl="1" indent="-285750">
              <a:buFont typeface="Arial" panose="020B0604020202020204" pitchFamily="34" charset="0"/>
              <a:buChar char="•"/>
            </a:pPr>
            <a:r>
              <a:rPr lang="en-US" sz="900" dirty="0" smtClean="0"/>
              <a:t>Then jump to any required section</a:t>
            </a:r>
          </a:p>
          <a:p>
            <a:pPr marL="752082" lvl="1" indent="-285750">
              <a:buFont typeface="Arial" panose="020B0604020202020204" pitchFamily="34" charset="0"/>
              <a:buChar char="•"/>
            </a:pPr>
            <a:endParaRPr lang="en-US" sz="900" dirty="0"/>
          </a:p>
          <a:p>
            <a:pPr marL="285750" indent="-285750">
              <a:buFont typeface="Arial" panose="020B0604020202020204" pitchFamily="34" charset="0"/>
              <a:buChar char="•"/>
            </a:pPr>
            <a:endParaRPr lang="en-US" sz="1100" dirty="0" smtClean="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smtClean="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smtClean="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smtClean="0"/>
              <a:t>Ensure you go through the next section (Chart Selector) before using this deck for first time</a:t>
            </a:r>
            <a:endParaRPr lang="en-US" sz="1100" dirty="0"/>
          </a:p>
          <a:p>
            <a:pPr marL="285750" indent="-285750">
              <a:buFont typeface="Arial" panose="020B0604020202020204" pitchFamily="34" charset="0"/>
              <a:buChar char="•"/>
            </a:pPr>
            <a:endParaRPr lang="en-US" sz="1100" dirty="0"/>
          </a:p>
        </p:txBody>
      </p:sp>
      <p:pic>
        <p:nvPicPr>
          <p:cNvPr id="4" name="Picture 3"/>
          <p:cNvPicPr>
            <a:picLocks noChangeAspect="1"/>
          </p:cNvPicPr>
          <p:nvPr/>
        </p:nvPicPr>
        <p:blipFill>
          <a:blip r:embed="rId2"/>
          <a:stretch>
            <a:fillRect/>
          </a:stretch>
        </p:blipFill>
        <p:spPr>
          <a:xfrm>
            <a:off x="2839132" y="2086761"/>
            <a:ext cx="1425760" cy="1853077"/>
          </a:xfrm>
          <a:prstGeom prst="rect">
            <a:avLst/>
          </a:prstGeom>
          <a:ln>
            <a:noFill/>
          </a:ln>
          <a:effectLst>
            <a:outerShdw blurRad="190500" algn="tl" rotWithShape="0">
              <a:srgbClr val="000000">
                <a:alpha val="70000"/>
              </a:srgbClr>
            </a:outerShdw>
          </a:effectLst>
        </p:spPr>
      </p:pic>
      <p:sp>
        <p:nvSpPr>
          <p:cNvPr id="5" name="Right Arrow 4"/>
          <p:cNvSpPr/>
          <p:nvPr/>
        </p:nvSpPr>
        <p:spPr>
          <a:xfrm>
            <a:off x="4699591" y="2941939"/>
            <a:ext cx="687572" cy="142719"/>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5821862" y="1590519"/>
            <a:ext cx="985160" cy="24206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25483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 Variants - Extended</a:t>
            </a:r>
          </a:p>
        </p:txBody>
      </p:sp>
      <p:sp>
        <p:nvSpPr>
          <p:cNvPr id="3" name="TextBox 2"/>
          <p:cNvSpPr txBox="1"/>
          <p:nvPr/>
        </p:nvSpPr>
        <p:spPr>
          <a:xfrm>
            <a:off x="5127260" y="3047774"/>
            <a:ext cx="3475853" cy="1323439"/>
          </a:xfrm>
          <a:prstGeom prst="rect">
            <a:avLst/>
          </a:prstGeom>
          <a:noFill/>
        </p:spPr>
        <p:txBody>
          <a:bodyPr wrap="square" rtlCol="0">
            <a:spAutoFit/>
          </a:bodyPr>
          <a:lstStyle/>
          <a:p>
            <a:r>
              <a:rPr lang="en-US" sz="1000" b="1" dirty="0" smtClean="0">
                <a:latin typeface="Open Sans" panose="020B0606030504020204" pitchFamily="34" charset="0"/>
                <a:ea typeface="Open Sans" panose="020B0606030504020204" pitchFamily="34" charset="0"/>
                <a:cs typeface="Open Sans" panose="020B0606030504020204" pitchFamily="34" charset="0"/>
              </a:rPr>
              <a:t>See Also:</a:t>
            </a:r>
          </a:p>
          <a:p>
            <a:endParaRPr lang="en-US" sz="1000" dirty="0" smtClean="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000" dirty="0" smtClean="0">
                <a:latin typeface="Open Sans" panose="020B0606030504020204" pitchFamily="34" charset="0"/>
                <a:ea typeface="Open Sans" panose="020B0606030504020204" pitchFamily="34" charset="0"/>
                <a:cs typeface="Open Sans" panose="020B0606030504020204" pitchFamily="34" charset="0"/>
              </a:rPr>
              <a:t>Gantt Chart</a:t>
            </a:r>
          </a:p>
          <a:p>
            <a:pPr marL="285750" indent="-285750">
              <a:buFont typeface="Arial" panose="020B0604020202020204" pitchFamily="34" charset="0"/>
              <a:buChar char="•"/>
            </a:pPr>
            <a:r>
              <a:rPr lang="en-US" sz="1000" dirty="0" smtClean="0">
                <a:latin typeface="Open Sans" panose="020B0606030504020204" pitchFamily="34" charset="0"/>
                <a:ea typeface="Open Sans" panose="020B0606030504020204" pitchFamily="34" charset="0"/>
                <a:cs typeface="Open Sans" panose="020B0606030504020204" pitchFamily="34" charset="0"/>
              </a:rPr>
              <a:t>Column Charts</a:t>
            </a:r>
          </a:p>
          <a:p>
            <a:pPr marL="285750" indent="-285750">
              <a:buFont typeface="Arial" panose="020B0604020202020204" pitchFamily="34" charset="0"/>
              <a:buChar char="•"/>
            </a:pPr>
            <a:r>
              <a:rPr lang="en-US" sz="1000" dirty="0" smtClean="0">
                <a:latin typeface="Open Sans" panose="020B0606030504020204" pitchFamily="34" charset="0"/>
                <a:ea typeface="Open Sans" panose="020B0606030504020204" pitchFamily="34" charset="0"/>
                <a:cs typeface="Open Sans" panose="020B0606030504020204" pitchFamily="34" charset="0"/>
              </a:rPr>
              <a:t>Histogram</a:t>
            </a:r>
          </a:p>
          <a:p>
            <a:pPr marL="285750" indent="-285750">
              <a:buFont typeface="Arial" panose="020B0604020202020204" pitchFamily="34" charset="0"/>
              <a:buChar char="•"/>
            </a:pPr>
            <a:endParaRPr lang="en-US" sz="1000" dirty="0" smtClean="0">
              <a:latin typeface="Open Sans" panose="020B0606030504020204" pitchFamily="34" charset="0"/>
              <a:ea typeface="Open Sans" panose="020B0606030504020204" pitchFamily="34" charset="0"/>
              <a:cs typeface="Open Sans" panose="020B0606030504020204" pitchFamily="34" charset="0"/>
            </a:endParaRPr>
          </a:p>
          <a:p>
            <a:endParaRPr lang="en-US" sz="1000" dirty="0" smtClean="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2"/>
          <a:stretch>
            <a:fillRect/>
          </a:stretch>
        </p:blipFill>
        <p:spPr>
          <a:xfrm>
            <a:off x="584004" y="1311036"/>
            <a:ext cx="3791888" cy="107065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3"/>
          <a:stretch>
            <a:fillRect/>
          </a:stretch>
        </p:blipFill>
        <p:spPr>
          <a:xfrm>
            <a:off x="584004" y="3293995"/>
            <a:ext cx="3664466" cy="1070651"/>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4"/>
          <a:stretch>
            <a:fillRect/>
          </a:stretch>
        </p:blipFill>
        <p:spPr>
          <a:xfrm>
            <a:off x="5140566" y="1325685"/>
            <a:ext cx="3462547" cy="1070804"/>
          </a:xfrm>
          <a:prstGeom prst="rect">
            <a:avLst/>
          </a:prstGeom>
          <a:ln>
            <a:noFill/>
          </a:ln>
          <a:effectLst>
            <a:outerShdw blurRad="190500" algn="tl" rotWithShape="0">
              <a:srgbClr val="000000">
                <a:alpha val="70000"/>
              </a:srgbClr>
            </a:outerShdw>
          </a:effectLst>
        </p:spPr>
      </p:pic>
      <p:sp>
        <p:nvSpPr>
          <p:cNvPr id="9" name="TextBox 8"/>
          <p:cNvSpPr txBox="1"/>
          <p:nvPr/>
        </p:nvSpPr>
        <p:spPr>
          <a:xfrm>
            <a:off x="584004" y="1064815"/>
            <a:ext cx="378354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smtClean="0"/>
              <a:t>Variable Width Bars</a:t>
            </a:r>
            <a:endParaRPr lang="en-US" dirty="0"/>
          </a:p>
        </p:txBody>
      </p:sp>
      <p:sp>
        <p:nvSpPr>
          <p:cNvPr id="10" name="TextBox 9"/>
          <p:cNvSpPr txBox="1"/>
          <p:nvPr/>
        </p:nvSpPr>
        <p:spPr>
          <a:xfrm>
            <a:off x="584004" y="3047774"/>
            <a:ext cx="3664466"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Bar with </a:t>
            </a:r>
            <a:r>
              <a:rPr lang="en-US" dirty="0" smtClean="0"/>
              <a:t>Bullet</a:t>
            </a:r>
            <a:endParaRPr lang="en-US" dirty="0"/>
          </a:p>
        </p:txBody>
      </p:sp>
      <p:sp>
        <p:nvSpPr>
          <p:cNvPr id="11" name="TextBox 10"/>
          <p:cNvSpPr txBox="1"/>
          <p:nvPr/>
        </p:nvSpPr>
        <p:spPr>
          <a:xfrm>
            <a:off x="5140566" y="1064815"/>
            <a:ext cx="3462547"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t>Combined Bar and Area</a:t>
            </a:r>
            <a:endParaRPr lang="en-US" dirty="0"/>
          </a:p>
        </p:txBody>
      </p:sp>
      <p:sp>
        <p:nvSpPr>
          <p:cNvPr id="12" name="TextBox 11"/>
          <p:cNvSpPr txBox="1"/>
          <p:nvPr/>
        </p:nvSpPr>
        <p:spPr>
          <a:xfrm>
            <a:off x="584004" y="2361052"/>
            <a:ext cx="3783542" cy="2000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In this bar chart, the width of bars changes are per another measure.</a:t>
            </a:r>
            <a:endParaRPr lang="en-US" dirty="0"/>
          </a:p>
        </p:txBody>
      </p:sp>
      <p:sp>
        <p:nvSpPr>
          <p:cNvPr id="13" name="TextBox 12"/>
          <p:cNvSpPr txBox="1"/>
          <p:nvPr/>
        </p:nvSpPr>
        <p:spPr>
          <a:xfrm>
            <a:off x="584004" y="4345144"/>
            <a:ext cx="3664466"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This is also a combination chart live above – but instead of area/line, it shows a bullet mark. This bullet mark could have taken any shape – circle, diamond etc. but the simple bullet line makes </a:t>
            </a:r>
            <a:r>
              <a:rPr lang="en-US" dirty="0"/>
              <a:t>it look like a “target” to </a:t>
            </a:r>
            <a:r>
              <a:rPr lang="en-US" dirty="0" smtClean="0"/>
              <a:t>achieve.</a:t>
            </a:r>
            <a:endParaRPr lang="en-US" dirty="0"/>
          </a:p>
        </p:txBody>
      </p:sp>
      <p:sp>
        <p:nvSpPr>
          <p:cNvPr id="14" name="TextBox 13"/>
          <p:cNvSpPr txBox="1"/>
          <p:nvPr/>
        </p:nvSpPr>
        <p:spPr>
          <a:xfrm>
            <a:off x="5127260" y="2411138"/>
            <a:ext cx="3475853"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This is a combination chart – bar combined with area on a dual axis (secondary axis).</a:t>
            </a:r>
            <a:endParaRPr lang="en-US" dirty="0"/>
          </a:p>
        </p:txBody>
      </p:sp>
    </p:spTree>
    <p:extLst>
      <p:ext uri="{BB962C8B-B14F-4D97-AF65-F5344CB8AC3E}">
        <p14:creationId xmlns:p14="http://schemas.microsoft.com/office/powerpoint/2010/main" val="568555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vs. Column Chart</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100" dirty="0" smtClean="0"/>
              <a:t>A “Bar” chart has horizontal bars while a “Column” chart has vertical columns</a:t>
            </a:r>
          </a:p>
          <a:p>
            <a:pPr marL="285750" indent="-285750">
              <a:buFont typeface="Arial" panose="020B0604020202020204" pitchFamily="34" charset="0"/>
              <a:buChar char="•"/>
            </a:pPr>
            <a:r>
              <a:rPr lang="en-US" sz="1100" dirty="0" smtClean="0"/>
              <a:t>Column charts are more widely used than Bar charts but some selection criteria should be followed before finalizing one. Here are some tips:</a:t>
            </a:r>
          </a:p>
          <a:p>
            <a:pPr marL="285750" indent="-285750">
              <a:buFont typeface="Arial" panose="020B0604020202020204" pitchFamily="34" charset="0"/>
              <a:buChar char="•"/>
            </a:pPr>
            <a:endParaRPr lang="en-US" sz="1100" dirty="0" smtClean="0"/>
          </a:p>
          <a:p>
            <a:pPr marL="752082" lvl="1" indent="-285750">
              <a:buFont typeface="Arial" panose="020B0604020202020204" pitchFamily="34" charset="0"/>
              <a:buChar char="•"/>
            </a:pPr>
            <a:endParaRPr lang="en-US" sz="1050" dirty="0"/>
          </a:p>
        </p:txBody>
      </p:sp>
      <p:graphicFrame>
        <p:nvGraphicFramePr>
          <p:cNvPr id="4" name="Table 3"/>
          <p:cNvGraphicFramePr>
            <a:graphicFrameLocks noGrp="1"/>
          </p:cNvGraphicFramePr>
          <p:nvPr>
            <p:extLst>
              <p:ext uri="{D42A27DB-BD31-4B8C-83A1-F6EECF244321}">
                <p14:modId xmlns:p14="http://schemas.microsoft.com/office/powerpoint/2010/main" val="213956117"/>
              </p:ext>
            </p:extLst>
          </p:nvPr>
        </p:nvGraphicFramePr>
        <p:xfrm>
          <a:off x="1417674" y="1839547"/>
          <a:ext cx="6096000" cy="2319968"/>
        </p:xfrm>
        <a:graphic>
          <a:graphicData uri="http://schemas.openxmlformats.org/drawingml/2006/table">
            <a:tbl>
              <a:tblPr firstRow="1" bandRow="1">
                <a:tableStyleId>{5C22544A-7EE6-4342-B048-85BDC9FD1C3A}</a:tableStyleId>
              </a:tblPr>
              <a:tblGrid>
                <a:gridCol w="3048000"/>
                <a:gridCol w="3048000"/>
              </a:tblGrid>
              <a:tr h="289996">
                <a:tc>
                  <a:txBody>
                    <a:bodyPr/>
                    <a:lstStyle/>
                    <a:p>
                      <a:r>
                        <a:rPr lang="en-US" sz="1100" dirty="0" smtClean="0"/>
                        <a:t>Bar Chart preferred when…</a:t>
                      </a:r>
                      <a:endParaRPr lang="en-US" sz="1100" dirty="0"/>
                    </a:p>
                  </a:txBody>
                  <a:tcPr/>
                </a:tc>
                <a:tc>
                  <a:txBody>
                    <a:bodyPr/>
                    <a:lstStyle/>
                    <a:p>
                      <a:r>
                        <a:rPr lang="en-US" sz="1100" dirty="0" smtClean="0"/>
                        <a:t>Column</a:t>
                      </a:r>
                      <a:r>
                        <a:rPr lang="en-US" sz="1100" baseline="0" dirty="0" smtClean="0"/>
                        <a:t> Chart preferred when…</a:t>
                      </a:r>
                      <a:endParaRPr lang="en-US" sz="1100" dirty="0"/>
                    </a:p>
                  </a:txBody>
                  <a:tcPr/>
                </a:tc>
              </a:tr>
              <a:tr h="289996">
                <a:tc>
                  <a:txBody>
                    <a:bodyPr/>
                    <a:lstStyle/>
                    <a:p>
                      <a:r>
                        <a:rPr lang="en-US" sz="1100" dirty="0" smtClean="0"/>
                        <a:t>Horizontal space is available</a:t>
                      </a:r>
                      <a:endParaRPr lang="en-US" sz="1100" dirty="0"/>
                    </a:p>
                  </a:txBody>
                  <a:tcPr/>
                </a:tc>
                <a:tc>
                  <a:txBody>
                    <a:bodyPr/>
                    <a:lstStyle/>
                    <a:p>
                      <a:r>
                        <a:rPr lang="en-US" sz="1100" dirty="0" smtClean="0"/>
                        <a:t>Vertical space is available</a:t>
                      </a:r>
                      <a:endParaRPr lang="en-US" sz="1100" dirty="0"/>
                    </a:p>
                  </a:txBody>
                  <a:tcPr/>
                </a:tc>
              </a:tr>
              <a:tr h="289996">
                <a:tc>
                  <a:txBody>
                    <a:bodyPr/>
                    <a:lstStyle/>
                    <a:p>
                      <a:r>
                        <a:rPr lang="en-US" sz="1100" dirty="0" smtClean="0"/>
                        <a:t>Bullet</a:t>
                      </a:r>
                      <a:r>
                        <a:rPr lang="en-US" sz="1100" baseline="0" dirty="0" smtClean="0"/>
                        <a:t> combination</a:t>
                      </a:r>
                      <a:endParaRPr lang="en-US" sz="1100" dirty="0"/>
                    </a:p>
                  </a:txBody>
                  <a:tcPr/>
                </a:tc>
                <a:tc>
                  <a:txBody>
                    <a:bodyPr/>
                    <a:lstStyle/>
                    <a:p>
                      <a:r>
                        <a:rPr lang="en-US" sz="1100" dirty="0" smtClean="0"/>
                        <a:t>Histograms, any combination chart</a:t>
                      </a:r>
                      <a:endParaRPr lang="en-US" sz="1100" dirty="0"/>
                    </a:p>
                  </a:txBody>
                  <a:tcPr/>
                </a:tc>
              </a:tr>
              <a:tr h="289996">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100" dirty="0" smtClean="0"/>
                        <a:t>Negative &amp; Positive values</a:t>
                      </a:r>
                    </a:p>
                  </a:txBody>
                  <a:tcPr/>
                </a:tc>
                <a:tc>
                  <a:txBody>
                    <a:bodyPr/>
                    <a:lstStyle/>
                    <a:p>
                      <a:r>
                        <a:rPr lang="en-US" sz="1100" dirty="0" smtClean="0"/>
                        <a:t>Positive values</a:t>
                      </a:r>
                      <a:endParaRPr lang="en-US" sz="1100" dirty="0"/>
                    </a:p>
                  </a:txBody>
                  <a:tcPr/>
                </a:tc>
              </a:tr>
              <a:tr h="289996">
                <a:tc>
                  <a:txBody>
                    <a:bodyPr/>
                    <a:lstStyle/>
                    <a:p>
                      <a:r>
                        <a:rPr lang="en-US" sz="1100" dirty="0" smtClean="0"/>
                        <a:t>Fixed bar width</a:t>
                      </a:r>
                      <a:endParaRPr lang="en-US" sz="1100" dirty="0"/>
                    </a:p>
                  </a:txBody>
                  <a:tcPr/>
                </a:tc>
                <a:tc>
                  <a:txBody>
                    <a:bodyPr/>
                    <a:lstStyle/>
                    <a:p>
                      <a:r>
                        <a:rPr lang="en-US" sz="1100" dirty="0" smtClean="0"/>
                        <a:t>Varying bar width</a:t>
                      </a:r>
                      <a:endParaRPr lang="en-US" sz="1100" dirty="0"/>
                    </a:p>
                  </a:txBody>
                  <a:tcPr/>
                </a:tc>
              </a:tr>
              <a:tr h="289996">
                <a:tc>
                  <a:txBody>
                    <a:bodyPr/>
                    <a:lstStyle/>
                    <a:p>
                      <a:r>
                        <a:rPr lang="en-US" sz="1100" dirty="0" smtClean="0"/>
                        <a:t>Large number of categories</a:t>
                      </a:r>
                      <a:endParaRPr lang="en-US" sz="1100" dirty="0"/>
                    </a:p>
                  </a:txBody>
                  <a:tcPr/>
                </a:tc>
                <a:tc>
                  <a:txBody>
                    <a:bodyPr/>
                    <a:lstStyle/>
                    <a:p>
                      <a:r>
                        <a:rPr lang="en-US" sz="1100" dirty="0" smtClean="0"/>
                        <a:t>Small number of categories</a:t>
                      </a:r>
                      <a:endParaRPr lang="en-US" sz="1100" dirty="0"/>
                    </a:p>
                  </a:txBody>
                  <a:tcPr/>
                </a:tc>
              </a:tr>
              <a:tr h="289996">
                <a:tc>
                  <a:txBody>
                    <a:bodyPr/>
                    <a:lstStyle/>
                    <a:p>
                      <a:r>
                        <a:rPr lang="en-US" sz="1100" dirty="0" smtClean="0"/>
                        <a:t>Any size</a:t>
                      </a:r>
                      <a:r>
                        <a:rPr lang="en-US" sz="1100" baseline="0" dirty="0" smtClean="0"/>
                        <a:t> axis-labels</a:t>
                      </a:r>
                    </a:p>
                  </a:txBody>
                  <a:tcPr/>
                </a:tc>
                <a:tc>
                  <a:txBody>
                    <a:bodyPr/>
                    <a:lstStyle/>
                    <a:p>
                      <a:r>
                        <a:rPr lang="en-US" sz="1100" dirty="0" smtClean="0"/>
                        <a:t>Smaller category value </a:t>
                      </a:r>
                      <a:r>
                        <a:rPr lang="en-US" sz="1100" dirty="0" smtClean="0"/>
                        <a:t>length </a:t>
                      </a:r>
                      <a:r>
                        <a:rPr lang="en-US" sz="1100" dirty="0" smtClean="0"/>
                        <a:t>(x-axis labels)</a:t>
                      </a:r>
                      <a:endParaRPr lang="en-US" sz="1100" dirty="0"/>
                    </a:p>
                  </a:txBody>
                  <a:tcPr/>
                </a:tc>
              </a:tr>
              <a:tr h="289996">
                <a:tc>
                  <a:txBody>
                    <a:bodyPr/>
                    <a:lstStyle/>
                    <a:p>
                      <a:r>
                        <a:rPr lang="en-US" sz="1100" baseline="0" dirty="0" smtClean="0"/>
                        <a:t>Sorting on measure (y-axis)</a:t>
                      </a:r>
                    </a:p>
                  </a:txBody>
                  <a:tcPr/>
                </a:tc>
                <a:tc>
                  <a:txBody>
                    <a:bodyPr/>
                    <a:lstStyle/>
                    <a:p>
                      <a:r>
                        <a:rPr lang="en-US" sz="1100" dirty="0" smtClean="0"/>
                        <a:t>Soring on any axis</a:t>
                      </a:r>
                      <a:endParaRPr lang="en-US" sz="1100" dirty="0"/>
                    </a:p>
                  </a:txBody>
                  <a:tcPr/>
                </a:tc>
              </a:tr>
            </a:tbl>
          </a:graphicData>
        </a:graphic>
      </p:graphicFrame>
    </p:spTree>
    <p:extLst>
      <p:ext uri="{BB962C8B-B14F-4D97-AF65-F5344CB8AC3E}">
        <p14:creationId xmlns:p14="http://schemas.microsoft.com/office/powerpoint/2010/main" val="1430014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pPr>
              <a:spcBef>
                <a:spcPts val="0"/>
              </a:spcBef>
              <a:spcAft>
                <a:spcPts val="0"/>
              </a:spcAft>
            </a:pPr>
            <a:r>
              <a:rPr lang="en-US" sz="900" b="1" u="sng" dirty="0"/>
              <a:t>Shows</a:t>
            </a:r>
            <a:r>
              <a:rPr lang="en-US" sz="900" b="1" u="sng" dirty="0" smtClean="0"/>
              <a:t>:</a:t>
            </a:r>
            <a:r>
              <a:rPr lang="en-US" sz="900" dirty="0" smtClean="0"/>
              <a:t> Comparison</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marL="285750" indent="-285750">
              <a:spcBef>
                <a:spcPts val="0"/>
              </a:spcBef>
              <a:spcAft>
                <a:spcPts val="0"/>
              </a:spcAft>
              <a:buFont typeface="Arial" panose="020B0604020202020204" pitchFamily="34" charset="0"/>
              <a:buChar char="•"/>
            </a:pPr>
            <a:r>
              <a:rPr lang="en-US" sz="900" dirty="0" smtClean="0"/>
              <a:t>Relative comparison of two dimensions on a common measure scale</a:t>
            </a:r>
          </a:p>
          <a:p>
            <a:pPr marL="1028681" lvl="1" indent="-285750">
              <a:spcBef>
                <a:spcPts val="0"/>
              </a:spcBef>
              <a:spcAft>
                <a:spcPts val="0"/>
              </a:spcAft>
              <a:buFont typeface="Arial" panose="020B0604020202020204" pitchFamily="34" charset="0"/>
              <a:buChar char="•"/>
            </a:pPr>
            <a:r>
              <a:rPr lang="en-US" sz="700" dirty="0" smtClean="0"/>
              <a:t>Dimensions - One on web and other on line/area</a:t>
            </a:r>
          </a:p>
          <a:p>
            <a:pPr marL="1028681" lvl="1" indent="-285750">
              <a:spcBef>
                <a:spcPts val="0"/>
              </a:spcBef>
              <a:spcAft>
                <a:spcPts val="0"/>
              </a:spcAft>
              <a:buFont typeface="Arial" panose="020B0604020202020204" pitchFamily="34" charset="0"/>
              <a:buChar char="•"/>
            </a:pPr>
            <a:r>
              <a:rPr lang="en-US" sz="700" dirty="0" smtClean="0"/>
              <a:t>Measure – Points on the web</a:t>
            </a:r>
          </a:p>
        </p:txBody>
      </p:sp>
      <p:sp>
        <p:nvSpPr>
          <p:cNvPr id="5" name="Content Placeholder 4"/>
          <p:cNvSpPr>
            <a:spLocks noGrp="1"/>
          </p:cNvSpPr>
          <p:nvPr>
            <p:ph sz="half" idx="2"/>
          </p:nvPr>
        </p:nvSpPr>
        <p:spPr>
          <a:xfrm>
            <a:off x="846668" y="2173166"/>
            <a:ext cx="3792473" cy="824274"/>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Line</a:t>
            </a:r>
          </a:p>
          <a:p>
            <a:pPr marL="285750" indent="-285750">
              <a:spcBef>
                <a:spcPts val="0"/>
              </a:spcBef>
              <a:spcAft>
                <a:spcPts val="0"/>
              </a:spcAft>
              <a:buFont typeface="Arial" panose="020B0604020202020204" pitchFamily="34" charset="0"/>
              <a:buChar char="•"/>
            </a:pPr>
            <a:r>
              <a:rPr lang="en-US" sz="900" dirty="0" smtClean="0"/>
              <a:t>Area</a:t>
            </a:r>
          </a:p>
        </p:txBody>
      </p:sp>
      <p:sp>
        <p:nvSpPr>
          <p:cNvPr id="2" name="Title 1"/>
          <p:cNvSpPr>
            <a:spLocks noGrp="1"/>
          </p:cNvSpPr>
          <p:nvPr>
            <p:ph type="title"/>
          </p:nvPr>
        </p:nvSpPr>
        <p:spPr/>
        <p:txBody>
          <a:bodyPr/>
          <a:lstStyle/>
          <a:p>
            <a:r>
              <a:rPr lang="en-US" dirty="0" smtClean="0"/>
              <a:t>Polar/Radar/Spider Chart - Summary</a:t>
            </a:r>
            <a:endParaRPr lang="en-US" dirty="0"/>
          </a:p>
        </p:txBody>
      </p:sp>
      <p:sp>
        <p:nvSpPr>
          <p:cNvPr id="6" name="Content Placeholder 5"/>
          <p:cNvSpPr>
            <a:spLocks noGrp="1"/>
          </p:cNvSpPr>
          <p:nvPr>
            <p:ph sz="half" idx="10"/>
          </p:nvPr>
        </p:nvSpPr>
        <p:spPr>
          <a:xfrm>
            <a:off x="846668" y="3274828"/>
            <a:ext cx="3792473" cy="1425189"/>
          </a:xfrm>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Order </a:t>
            </a:r>
            <a:r>
              <a:rPr lang="en-US" sz="900" dirty="0"/>
              <a:t>of the categories changes the visual </a:t>
            </a:r>
            <a:r>
              <a:rPr lang="en-US" sz="900" dirty="0" smtClean="0"/>
              <a:t>altogether – determine the correct order forehand</a:t>
            </a:r>
          </a:p>
          <a:p>
            <a:pPr marL="285750" indent="-285750">
              <a:spcBef>
                <a:spcPts val="0"/>
              </a:spcBef>
              <a:spcAft>
                <a:spcPts val="0"/>
              </a:spcAft>
              <a:buFont typeface="Arial" panose="020B0604020202020204" pitchFamily="34" charset="0"/>
              <a:buChar char="•"/>
            </a:pPr>
            <a:endParaRPr lang="en-US" sz="900" dirty="0"/>
          </a:p>
          <a:p>
            <a:pPr>
              <a:spcBef>
                <a:spcPts val="0"/>
              </a:spcBef>
              <a:spcAft>
                <a:spcPts val="0"/>
              </a:spcAft>
            </a:pPr>
            <a:endParaRPr lang="en-US" sz="700" dirty="0"/>
          </a:p>
        </p:txBody>
      </p:sp>
      <p:graphicFrame>
        <p:nvGraphicFramePr>
          <p:cNvPr id="9" name="Content Placeholder 3"/>
          <p:cNvGraphicFramePr>
            <a:graphicFrameLocks/>
          </p:cNvGraphicFramePr>
          <p:nvPr>
            <p:extLst>
              <p:ext uri="{D42A27DB-BD31-4B8C-83A1-F6EECF244321}">
                <p14:modId xmlns:p14="http://schemas.microsoft.com/office/powerpoint/2010/main" val="517860225"/>
              </p:ext>
            </p:extLst>
          </p:nvPr>
        </p:nvGraphicFramePr>
        <p:xfrm>
          <a:off x="4888187" y="920978"/>
          <a:ext cx="3792474" cy="116690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a:t>
                      </a:r>
                      <a:r>
                        <a:rPr lang="en-US" sz="8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smtClean="0">
                          <a:latin typeface="Open Sans" panose="020B0606030504020204" pitchFamily="34" charset="0"/>
                          <a:ea typeface="Open Sans" panose="020B0606030504020204" pitchFamily="34" charset="0"/>
                          <a:cs typeface="Open Sans" panose="020B0606030504020204" pitchFamily="34" charset="0"/>
                        </a:rPr>
                        <a:t>2</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2</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None</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smtClean="0">
                          <a:latin typeface="Open Sans" panose="020B0606030504020204" pitchFamily="34" charset="0"/>
                          <a:ea typeface="Open Sans" panose="020B0606030504020204" pitchFamily="34" charset="0"/>
                          <a:cs typeface="Open Sans" panose="020B0606030504020204" pitchFamily="34" charset="0"/>
                        </a:rPr>
                        <a:t>None</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bl>
          </a:graphicData>
        </a:graphic>
      </p:graphicFrame>
      <p:pic>
        <p:nvPicPr>
          <p:cNvPr id="3" name="Picture 2"/>
          <p:cNvPicPr>
            <a:picLocks noChangeAspect="1"/>
          </p:cNvPicPr>
          <p:nvPr/>
        </p:nvPicPr>
        <p:blipFill>
          <a:blip r:embed="rId3"/>
          <a:stretch>
            <a:fillRect/>
          </a:stretch>
        </p:blipFill>
        <p:spPr>
          <a:xfrm>
            <a:off x="5659843" y="2455319"/>
            <a:ext cx="2435077" cy="22446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4410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2"/>
            <a:ext cx="3792473" cy="2147776"/>
          </a:xfrm>
        </p:spPr>
        <p:txBody>
          <a:bodyPr/>
          <a:lstStyle/>
          <a:p>
            <a:pPr>
              <a:spcBef>
                <a:spcPts val="0"/>
              </a:spcBef>
              <a:spcAft>
                <a:spcPts val="0"/>
              </a:spcAft>
            </a:pPr>
            <a:r>
              <a:rPr lang="en-US" sz="900" b="1" u="sng" dirty="0"/>
              <a:t>Shows</a:t>
            </a:r>
            <a:r>
              <a:rPr lang="en-US" sz="900" b="1" u="sng" dirty="0" smtClean="0"/>
              <a:t>:</a:t>
            </a:r>
            <a:r>
              <a:rPr lang="en-US" sz="900" dirty="0" smtClean="0"/>
              <a:t> Comparison, Distribution</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smtClean="0"/>
              <a:t>Refers to two charts:</a:t>
            </a:r>
          </a:p>
          <a:p>
            <a:pPr marL="1028681" lvl="1" indent="-285750">
              <a:spcBef>
                <a:spcPts val="0"/>
              </a:spcBef>
              <a:spcAft>
                <a:spcPts val="0"/>
              </a:spcAft>
              <a:buFont typeface="Arial" panose="020B0604020202020204" pitchFamily="34" charset="0"/>
              <a:buChar char="•"/>
            </a:pPr>
            <a:r>
              <a:rPr lang="en-US" sz="700" dirty="0" smtClean="0"/>
              <a:t>Free-form Bubble Chart</a:t>
            </a:r>
          </a:p>
          <a:p>
            <a:pPr marL="1028681" lvl="1" indent="-285750">
              <a:spcBef>
                <a:spcPts val="0"/>
              </a:spcBef>
              <a:spcAft>
                <a:spcPts val="0"/>
              </a:spcAft>
              <a:buFont typeface="Arial" panose="020B0604020202020204" pitchFamily="34" charset="0"/>
              <a:buChar char="•"/>
            </a:pPr>
            <a:r>
              <a:rPr lang="en-US" sz="700" dirty="0" smtClean="0"/>
              <a:t>Bubble plot</a:t>
            </a:r>
          </a:p>
          <a:p>
            <a:pPr marL="285750" indent="-285750">
              <a:spcBef>
                <a:spcPts val="0"/>
              </a:spcBef>
              <a:spcAft>
                <a:spcPts val="0"/>
              </a:spcAft>
              <a:buFont typeface="Arial" panose="020B0604020202020204" pitchFamily="34" charset="0"/>
              <a:buChar char="•"/>
            </a:pPr>
            <a:r>
              <a:rPr lang="en-US" sz="900" dirty="0" smtClean="0"/>
              <a:t>Free form Bubble chart</a:t>
            </a:r>
          </a:p>
          <a:p>
            <a:pPr marL="1028681" lvl="1" indent="-285750">
              <a:spcBef>
                <a:spcPts val="0"/>
              </a:spcBef>
              <a:spcAft>
                <a:spcPts val="0"/>
              </a:spcAft>
              <a:buFont typeface="Arial" panose="020B0604020202020204" pitchFamily="34" charset="0"/>
              <a:buChar char="•"/>
            </a:pPr>
            <a:r>
              <a:rPr lang="en-US" sz="700" dirty="0" smtClean="0"/>
              <a:t>Free-form visual comparison of one or more dimensions</a:t>
            </a:r>
          </a:p>
          <a:p>
            <a:pPr marL="1028681" lvl="1" indent="-285750">
              <a:spcBef>
                <a:spcPts val="0"/>
              </a:spcBef>
              <a:spcAft>
                <a:spcPts val="0"/>
              </a:spcAft>
              <a:buFont typeface="Arial" panose="020B0604020202020204" pitchFamily="34" charset="0"/>
              <a:buChar char="•"/>
            </a:pPr>
            <a:r>
              <a:rPr lang="en-US" sz="700" dirty="0" smtClean="0"/>
              <a:t>Is a casual presentation chart – no axis </a:t>
            </a:r>
          </a:p>
          <a:p>
            <a:pPr marL="1028681" lvl="1" indent="-285750">
              <a:spcBef>
                <a:spcPts val="0"/>
              </a:spcBef>
              <a:spcAft>
                <a:spcPts val="0"/>
              </a:spcAft>
              <a:buFont typeface="Arial" panose="020B0604020202020204" pitchFamily="34" charset="0"/>
              <a:buChar char="•"/>
            </a:pPr>
            <a:r>
              <a:rPr lang="en-US" sz="700" dirty="0" smtClean="0"/>
              <a:t>Placement of bubbles may change with change in data, magnitude, filters etc. – fixed form and size should not be assumed</a:t>
            </a:r>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r>
              <a:rPr lang="en-US" sz="900" dirty="0" smtClean="0"/>
              <a:t>Bubble plot</a:t>
            </a:r>
          </a:p>
          <a:p>
            <a:pPr marL="1028681" lvl="1" indent="-285750">
              <a:spcBef>
                <a:spcPts val="0"/>
              </a:spcBef>
              <a:spcAft>
                <a:spcPts val="0"/>
              </a:spcAft>
              <a:buFont typeface="Arial" panose="020B0604020202020204" pitchFamily="34" charset="0"/>
              <a:buChar char="•"/>
            </a:pPr>
            <a:r>
              <a:rPr lang="en-US" sz="700" dirty="0"/>
              <a:t>P</a:t>
            </a:r>
            <a:r>
              <a:rPr lang="en-US" sz="700" dirty="0" smtClean="0"/>
              <a:t>lotted on a x-y axis (much like scatter)</a:t>
            </a:r>
          </a:p>
          <a:p>
            <a:pPr marL="1028681" lvl="1" indent="-285750">
              <a:spcBef>
                <a:spcPts val="0"/>
              </a:spcBef>
              <a:spcAft>
                <a:spcPts val="0"/>
              </a:spcAft>
              <a:buFont typeface="Arial" panose="020B0604020202020204" pitchFamily="34" charset="0"/>
              <a:buChar char="•"/>
            </a:pPr>
            <a:r>
              <a:rPr lang="en-US" sz="700" dirty="0" smtClean="0"/>
              <a:t>Plotted on Geo map (Bubble map)</a:t>
            </a:r>
          </a:p>
        </p:txBody>
      </p:sp>
      <p:sp>
        <p:nvSpPr>
          <p:cNvPr id="5" name="Content Placeholder 4"/>
          <p:cNvSpPr>
            <a:spLocks noGrp="1"/>
          </p:cNvSpPr>
          <p:nvPr>
            <p:ph sz="half" idx="2"/>
          </p:nvPr>
        </p:nvSpPr>
        <p:spPr>
          <a:xfrm>
            <a:off x="846668" y="4047097"/>
            <a:ext cx="2537933" cy="824274"/>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Bubble Chart</a:t>
            </a:r>
          </a:p>
          <a:p>
            <a:pPr marL="285750" indent="-285750">
              <a:spcBef>
                <a:spcPts val="0"/>
              </a:spcBef>
              <a:spcAft>
                <a:spcPts val="0"/>
              </a:spcAft>
              <a:buFont typeface="Arial" panose="020B0604020202020204" pitchFamily="34" charset="0"/>
              <a:buChar char="•"/>
            </a:pPr>
            <a:r>
              <a:rPr lang="en-US" sz="900" dirty="0" smtClean="0"/>
              <a:t>Bubble Plot (x-y plot)</a:t>
            </a:r>
          </a:p>
          <a:p>
            <a:pPr marL="285750" indent="-285750">
              <a:spcBef>
                <a:spcPts val="0"/>
              </a:spcBef>
              <a:spcAft>
                <a:spcPts val="0"/>
              </a:spcAft>
              <a:buFont typeface="Arial" panose="020B0604020202020204" pitchFamily="34" charset="0"/>
              <a:buChar char="•"/>
            </a:pPr>
            <a:r>
              <a:rPr lang="en-US" sz="900" dirty="0" smtClean="0"/>
              <a:t>Bubble Map (on Geo map)</a:t>
            </a:r>
          </a:p>
          <a:p>
            <a:pPr marL="285750" indent="-285750">
              <a:spcBef>
                <a:spcPts val="0"/>
              </a:spcBef>
              <a:spcAft>
                <a:spcPts val="0"/>
              </a:spcAft>
              <a:buFont typeface="Arial" panose="020B0604020202020204" pitchFamily="34" charset="0"/>
              <a:buChar char="•"/>
            </a:pPr>
            <a:endParaRPr lang="en-US" sz="900" dirty="0"/>
          </a:p>
        </p:txBody>
      </p:sp>
      <p:sp>
        <p:nvSpPr>
          <p:cNvPr id="2" name="Title 1"/>
          <p:cNvSpPr>
            <a:spLocks noGrp="1"/>
          </p:cNvSpPr>
          <p:nvPr>
            <p:ph type="title"/>
          </p:nvPr>
        </p:nvSpPr>
        <p:spPr/>
        <p:txBody>
          <a:bodyPr/>
          <a:lstStyle/>
          <a:p>
            <a:r>
              <a:rPr lang="en-US" dirty="0" smtClean="0"/>
              <a:t>Bubble Chart - Summary</a:t>
            </a:r>
            <a:endParaRPr lang="en-US" dirty="0"/>
          </a:p>
        </p:txBody>
      </p:sp>
      <p:sp>
        <p:nvSpPr>
          <p:cNvPr id="6" name="Content Placeholder 5"/>
          <p:cNvSpPr>
            <a:spLocks noGrp="1"/>
          </p:cNvSpPr>
          <p:nvPr>
            <p:ph sz="half" idx="10"/>
          </p:nvPr>
        </p:nvSpPr>
        <p:spPr>
          <a:xfrm>
            <a:off x="846667" y="3044312"/>
            <a:ext cx="3413445" cy="929003"/>
          </a:xfrm>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Avoid too many categories / colors</a:t>
            </a:r>
          </a:p>
          <a:p>
            <a:pPr marL="285750" indent="-285750">
              <a:spcBef>
                <a:spcPts val="0"/>
              </a:spcBef>
              <a:spcAft>
                <a:spcPts val="0"/>
              </a:spcAft>
              <a:buFont typeface="Arial" panose="020B0604020202020204" pitchFamily="34" charset="0"/>
              <a:buChar char="•"/>
            </a:pPr>
            <a:r>
              <a:rPr lang="en-US" sz="900" dirty="0" smtClean="0"/>
              <a:t>Use Labels where possible</a:t>
            </a:r>
          </a:p>
          <a:p>
            <a:pPr marL="285750" indent="-285750">
              <a:spcBef>
                <a:spcPts val="0"/>
              </a:spcBef>
              <a:spcAft>
                <a:spcPts val="0"/>
              </a:spcAft>
              <a:buFont typeface="Arial" panose="020B0604020202020204" pitchFamily="34" charset="0"/>
              <a:buChar char="•"/>
            </a:pPr>
            <a:r>
              <a:rPr lang="en-US" sz="900" dirty="0" smtClean="0"/>
              <a:t>Free form – means it can change – what you see may not always be what you get</a:t>
            </a:r>
            <a:endParaRPr lang="en-US" sz="700" dirty="0"/>
          </a:p>
        </p:txBody>
      </p:sp>
      <p:graphicFrame>
        <p:nvGraphicFramePr>
          <p:cNvPr id="9" name="Content Placeholder 3"/>
          <p:cNvGraphicFramePr>
            <a:graphicFrameLocks/>
          </p:cNvGraphicFramePr>
          <p:nvPr>
            <p:extLst>
              <p:ext uri="{D42A27DB-BD31-4B8C-83A1-F6EECF244321}">
                <p14:modId xmlns:p14="http://schemas.microsoft.com/office/powerpoint/2010/main" val="445456561"/>
              </p:ext>
            </p:extLst>
          </p:nvPr>
        </p:nvGraphicFramePr>
        <p:xfrm>
          <a:off x="4888187" y="920978"/>
          <a:ext cx="3792474" cy="141074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a:t>
                      </a:r>
                      <a:r>
                        <a:rPr lang="en-US" sz="8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Color</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Size</a:t>
                      </a:r>
                    </a:p>
                    <a:p>
                      <a:r>
                        <a:rPr lang="en-US" sz="800" dirty="0" smtClean="0">
                          <a:latin typeface="Open Sans" panose="020B0606030504020204" pitchFamily="34" charset="0"/>
                          <a:ea typeface="Open Sans" panose="020B0606030504020204" pitchFamily="34" charset="0"/>
                          <a:cs typeface="Open Sans" panose="020B0606030504020204" pitchFamily="34" charset="0"/>
                        </a:rPr>
                        <a:t>Color</a:t>
                      </a:r>
                    </a:p>
                    <a:p>
                      <a:r>
                        <a:rPr lang="en-US" sz="800" dirty="0" smtClean="0">
                          <a:latin typeface="Open Sans" panose="020B0606030504020204" pitchFamily="34" charset="0"/>
                          <a:ea typeface="Open Sans" panose="020B0606030504020204" pitchFamily="34" charset="0"/>
                          <a:cs typeface="Open Sans" panose="020B0606030504020204" pitchFamily="34" charset="0"/>
                        </a:rPr>
                        <a:t>Labels</a:t>
                      </a:r>
                    </a:p>
                    <a:p>
                      <a:r>
                        <a:rPr lang="en-US" sz="800" dirty="0" smtClean="0">
                          <a:latin typeface="Open Sans" panose="020B0606030504020204" pitchFamily="34" charset="0"/>
                          <a:ea typeface="Open Sans" panose="020B0606030504020204" pitchFamily="34" charset="0"/>
                          <a:cs typeface="Open Sans" panose="020B0606030504020204" pitchFamily="34" charset="0"/>
                        </a:rPr>
                        <a:t>Tooltips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bl>
          </a:graphicData>
        </a:graphic>
      </p:graphicFrame>
      <p:pic>
        <p:nvPicPr>
          <p:cNvPr id="8" name="Picture 7"/>
          <p:cNvPicPr>
            <a:picLocks noChangeAspect="1"/>
          </p:cNvPicPr>
          <p:nvPr/>
        </p:nvPicPr>
        <p:blipFill>
          <a:blip r:embed="rId3"/>
          <a:stretch>
            <a:fillRect/>
          </a:stretch>
        </p:blipFill>
        <p:spPr>
          <a:xfrm>
            <a:off x="6922010" y="2724264"/>
            <a:ext cx="1670261" cy="1665984"/>
          </a:xfrm>
          <a:prstGeom prst="rect">
            <a:avLst/>
          </a:prstGeom>
          <a:ln>
            <a:noFill/>
          </a:ln>
          <a:effectLst>
            <a:outerShdw blurRad="190500" algn="tl" rotWithShape="0">
              <a:srgbClr val="000000">
                <a:alpha val="70000"/>
              </a:srgbClr>
            </a:outerShdw>
          </a:effectLst>
        </p:spPr>
      </p:pic>
      <p:sp>
        <p:nvSpPr>
          <p:cNvPr id="11" name="Rectangle 10"/>
          <p:cNvSpPr/>
          <p:nvPr/>
        </p:nvSpPr>
        <p:spPr>
          <a:xfrm>
            <a:off x="6922010" y="4390830"/>
            <a:ext cx="1670261" cy="2000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700" b="1" dirty="0">
                <a:solidFill>
                  <a:schemeClr val="dk1"/>
                </a:solidFill>
                <a:latin typeface="Open Sans" panose="020B0606030504020204" pitchFamily="34" charset="0"/>
                <a:ea typeface="Open Sans" panose="020B0606030504020204" pitchFamily="34" charset="0"/>
                <a:cs typeface="Open Sans" panose="020B0606030504020204" pitchFamily="34" charset="0"/>
              </a:rPr>
              <a:t>Free-form Bubble Chart</a:t>
            </a:r>
          </a:p>
        </p:txBody>
      </p:sp>
      <p:pic>
        <p:nvPicPr>
          <p:cNvPr id="4" name="Picture 3"/>
          <p:cNvPicPr>
            <a:picLocks noChangeAspect="1"/>
          </p:cNvPicPr>
          <p:nvPr/>
        </p:nvPicPr>
        <p:blipFill>
          <a:blip r:embed="rId4"/>
          <a:stretch>
            <a:fillRect/>
          </a:stretch>
        </p:blipFill>
        <p:spPr>
          <a:xfrm>
            <a:off x="4738196" y="2729788"/>
            <a:ext cx="1804785" cy="1688079"/>
          </a:xfrm>
          <a:prstGeom prst="rect">
            <a:avLst/>
          </a:prstGeom>
          <a:ln>
            <a:noFill/>
          </a:ln>
          <a:effectLst>
            <a:outerShdw blurRad="190500" algn="tl" rotWithShape="0">
              <a:srgbClr val="000000">
                <a:alpha val="70000"/>
              </a:srgbClr>
            </a:outerShdw>
          </a:effectLst>
        </p:spPr>
      </p:pic>
      <p:sp>
        <p:nvSpPr>
          <p:cNvPr id="10" name="Rectangle 9"/>
          <p:cNvSpPr/>
          <p:nvPr/>
        </p:nvSpPr>
        <p:spPr>
          <a:xfrm>
            <a:off x="4738196" y="4392612"/>
            <a:ext cx="1804785" cy="2000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700" b="1" dirty="0" smtClean="0">
                <a:solidFill>
                  <a:schemeClr val="dk1"/>
                </a:solidFill>
                <a:latin typeface="Open Sans" panose="020B0606030504020204" pitchFamily="34" charset="0"/>
                <a:ea typeface="Open Sans" panose="020B0606030504020204" pitchFamily="34" charset="0"/>
                <a:cs typeface="Open Sans" panose="020B0606030504020204" pitchFamily="34" charset="0"/>
              </a:rPr>
              <a:t>Bubble Plot</a:t>
            </a:r>
            <a:endParaRPr lang="en-US" sz="700" b="1"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409909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pPr>
              <a:spcBef>
                <a:spcPts val="0"/>
              </a:spcBef>
              <a:spcAft>
                <a:spcPts val="0"/>
              </a:spcAft>
            </a:pPr>
            <a:r>
              <a:rPr lang="en-US" sz="900" b="1" u="sng" dirty="0"/>
              <a:t>Shows</a:t>
            </a:r>
            <a:r>
              <a:rPr lang="en-US" sz="900" b="1" u="sng" dirty="0" smtClean="0"/>
              <a:t>:</a:t>
            </a:r>
            <a:r>
              <a:rPr lang="en-US" sz="900" dirty="0" smtClean="0"/>
              <a:t> Comparison</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smtClean="0"/>
              <a:t>Casual presentation – exact measurement not required</a:t>
            </a:r>
          </a:p>
          <a:p>
            <a:pPr marL="285750" indent="-285750">
              <a:spcBef>
                <a:spcPts val="0"/>
              </a:spcBef>
              <a:spcAft>
                <a:spcPts val="0"/>
              </a:spcAft>
              <a:buFont typeface="Arial" panose="020B0604020202020204" pitchFamily="34" charset="0"/>
              <a:buChar char="•"/>
            </a:pPr>
            <a:r>
              <a:rPr lang="en-US" sz="900" dirty="0" smtClean="0"/>
              <a:t>Categories fluctuate often and need to be clearly visible without much importance to variation in magnitude</a:t>
            </a:r>
          </a:p>
        </p:txBody>
      </p:sp>
      <p:sp>
        <p:nvSpPr>
          <p:cNvPr id="5" name="Content Placeholder 4"/>
          <p:cNvSpPr>
            <a:spLocks noGrp="1"/>
          </p:cNvSpPr>
          <p:nvPr>
            <p:ph sz="half" idx="2"/>
          </p:nvPr>
        </p:nvSpPr>
        <p:spPr>
          <a:xfrm>
            <a:off x="846668" y="2187358"/>
            <a:ext cx="3792473" cy="824274"/>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Size</a:t>
            </a:r>
          </a:p>
          <a:p>
            <a:pPr marL="285750" indent="-285750">
              <a:spcBef>
                <a:spcPts val="0"/>
              </a:spcBef>
              <a:spcAft>
                <a:spcPts val="0"/>
              </a:spcAft>
              <a:buFont typeface="Arial" panose="020B0604020202020204" pitchFamily="34" charset="0"/>
              <a:buChar char="•"/>
            </a:pPr>
            <a:r>
              <a:rPr lang="en-US" sz="900" dirty="0" smtClean="0"/>
              <a:t>Color</a:t>
            </a:r>
            <a:endParaRPr lang="en-US" sz="900" dirty="0"/>
          </a:p>
        </p:txBody>
      </p:sp>
      <p:sp>
        <p:nvSpPr>
          <p:cNvPr id="2" name="Title 1"/>
          <p:cNvSpPr>
            <a:spLocks noGrp="1"/>
          </p:cNvSpPr>
          <p:nvPr>
            <p:ph type="title"/>
          </p:nvPr>
        </p:nvSpPr>
        <p:spPr/>
        <p:txBody>
          <a:bodyPr/>
          <a:lstStyle/>
          <a:p>
            <a:r>
              <a:rPr lang="en-US" dirty="0" smtClean="0"/>
              <a:t>Word Cloud - Summary</a:t>
            </a:r>
            <a:endParaRPr lang="en-US" dirty="0"/>
          </a:p>
        </p:txBody>
      </p:sp>
      <p:sp>
        <p:nvSpPr>
          <p:cNvPr id="6" name="Content Placeholder 5"/>
          <p:cNvSpPr>
            <a:spLocks noGrp="1"/>
          </p:cNvSpPr>
          <p:nvPr>
            <p:ph sz="half" idx="10"/>
          </p:nvPr>
        </p:nvSpPr>
        <p:spPr>
          <a:xfrm>
            <a:off x="846668" y="3274828"/>
            <a:ext cx="3792473" cy="1425189"/>
          </a:xfrm>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Use only when casual comparison is sufficient</a:t>
            </a:r>
          </a:p>
          <a:p>
            <a:pPr marL="285750" indent="-285750">
              <a:spcBef>
                <a:spcPts val="0"/>
              </a:spcBef>
              <a:spcAft>
                <a:spcPts val="0"/>
              </a:spcAft>
              <a:buFont typeface="Arial" panose="020B0604020202020204" pitchFamily="34" charset="0"/>
              <a:buChar char="•"/>
            </a:pPr>
            <a:r>
              <a:rPr lang="en-US" sz="900" dirty="0" smtClean="0"/>
              <a:t>Show metrics in tooltips</a:t>
            </a:r>
            <a:endParaRPr lang="en-US" sz="700" dirty="0"/>
          </a:p>
        </p:txBody>
      </p:sp>
      <p:graphicFrame>
        <p:nvGraphicFramePr>
          <p:cNvPr id="9" name="Content Placeholder 3"/>
          <p:cNvGraphicFramePr>
            <a:graphicFrameLocks/>
          </p:cNvGraphicFramePr>
          <p:nvPr>
            <p:extLst>
              <p:ext uri="{D42A27DB-BD31-4B8C-83A1-F6EECF244321}">
                <p14:modId xmlns:p14="http://schemas.microsoft.com/office/powerpoint/2010/main" val="2562471042"/>
              </p:ext>
            </p:extLst>
          </p:nvPr>
        </p:nvGraphicFramePr>
        <p:xfrm>
          <a:off x="4888187" y="920978"/>
          <a:ext cx="3792474" cy="128882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a:t>
                      </a:r>
                      <a:r>
                        <a:rPr lang="en-US" sz="8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2</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Add categories</a:t>
                      </a:r>
                    </a:p>
                    <a:p>
                      <a:r>
                        <a:rPr lang="en-US" sz="800" dirty="0" smtClean="0">
                          <a:latin typeface="Open Sans" panose="020B0606030504020204" pitchFamily="34" charset="0"/>
                          <a:ea typeface="Open Sans" panose="020B0606030504020204" pitchFamily="34" charset="0"/>
                          <a:cs typeface="Open Sans" panose="020B0606030504020204" pitchFamily="34" charset="0"/>
                        </a:rPr>
                        <a:t>Color</a:t>
                      </a:r>
                    </a:p>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Size</a:t>
                      </a:r>
                    </a:p>
                    <a:p>
                      <a:r>
                        <a:rPr lang="en-US" sz="800" dirty="0" smtClean="0">
                          <a:latin typeface="Open Sans" panose="020B0606030504020204" pitchFamily="34" charset="0"/>
                          <a:ea typeface="Open Sans" panose="020B0606030504020204" pitchFamily="34" charset="0"/>
                          <a:cs typeface="Open Sans" panose="020B0606030504020204" pitchFamily="34" charset="0"/>
                        </a:rPr>
                        <a:t>Color</a:t>
                      </a:r>
                    </a:p>
                  </a:txBody>
                  <a:tcPr marL="273323" marR="273323"/>
                </a:tc>
              </a:tr>
            </a:tbl>
          </a:graphicData>
        </a:graphic>
      </p:graphicFrame>
      <p:pic>
        <p:nvPicPr>
          <p:cNvPr id="8" name="Picture 7"/>
          <p:cNvPicPr>
            <a:picLocks noChangeAspect="1"/>
          </p:cNvPicPr>
          <p:nvPr/>
        </p:nvPicPr>
        <p:blipFill>
          <a:blip r:embed="rId3"/>
          <a:stretch>
            <a:fillRect/>
          </a:stretch>
        </p:blipFill>
        <p:spPr>
          <a:xfrm>
            <a:off x="5210293" y="2599495"/>
            <a:ext cx="3179744" cy="13506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577023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Charts for Composition</a:t>
            </a:r>
            <a:endParaRPr lang="en-US" dirty="0"/>
          </a:p>
        </p:txBody>
      </p:sp>
    </p:spTree>
    <p:extLst>
      <p:ext uri="{BB962C8B-B14F-4D97-AF65-F5344CB8AC3E}">
        <p14:creationId xmlns:p14="http://schemas.microsoft.com/office/powerpoint/2010/main" val="26051768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694661"/>
            <a:ext cx="3792473" cy="2062715"/>
          </a:xfrm>
        </p:spPr>
        <p:txBody>
          <a:bodyPr/>
          <a:lstStyle/>
          <a:p>
            <a:pPr>
              <a:spcBef>
                <a:spcPts val="0"/>
              </a:spcBef>
              <a:spcAft>
                <a:spcPts val="0"/>
              </a:spcAft>
            </a:pPr>
            <a:r>
              <a:rPr lang="en-US" sz="900" b="1" u="sng" dirty="0" smtClean="0"/>
              <a:t>Shows:</a:t>
            </a:r>
            <a:r>
              <a:rPr lang="en-US" sz="900" dirty="0" smtClean="0"/>
              <a:t> Composition</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a:t>Simple </a:t>
            </a:r>
            <a:r>
              <a:rPr lang="en-US" sz="900" dirty="0" smtClean="0"/>
              <a:t>visual </a:t>
            </a:r>
            <a:r>
              <a:rPr lang="en-US" sz="900" b="1" dirty="0" smtClean="0"/>
              <a:t>composition </a:t>
            </a:r>
            <a:r>
              <a:rPr lang="en-US" sz="900" dirty="0" smtClean="0"/>
              <a:t>as pies in a circle</a:t>
            </a:r>
          </a:p>
          <a:p>
            <a:pPr marL="285750" indent="-285750">
              <a:spcBef>
                <a:spcPts val="0"/>
              </a:spcBef>
              <a:spcAft>
                <a:spcPts val="0"/>
              </a:spcAft>
              <a:buFont typeface="Arial" panose="020B0604020202020204" pitchFamily="34" charset="0"/>
              <a:buChar char="•"/>
            </a:pPr>
            <a:r>
              <a:rPr lang="en-US" sz="900" dirty="0" smtClean="0"/>
              <a:t>When we need to emphasize contribution to the whole</a:t>
            </a:r>
            <a:endParaRPr lang="en-US" sz="900" dirty="0"/>
          </a:p>
          <a:p>
            <a:pPr marL="285750" indent="-285750">
              <a:spcBef>
                <a:spcPts val="0"/>
              </a:spcBef>
              <a:spcAft>
                <a:spcPts val="0"/>
              </a:spcAft>
              <a:buFont typeface="Arial" panose="020B0604020202020204" pitchFamily="34" charset="0"/>
              <a:buChar char="•"/>
            </a:pPr>
            <a:r>
              <a:rPr lang="en-US" sz="900" dirty="0" smtClean="0"/>
              <a:t>Suited for </a:t>
            </a:r>
            <a:r>
              <a:rPr lang="en-US" sz="900" dirty="0"/>
              <a:t>s</a:t>
            </a:r>
            <a:r>
              <a:rPr lang="en-US" sz="900" dirty="0" smtClean="0"/>
              <a:t>mall number of categorical values (dimension values)</a:t>
            </a:r>
          </a:p>
          <a:p>
            <a:pPr marL="285750" indent="-285750">
              <a:spcBef>
                <a:spcPts val="0"/>
              </a:spcBef>
              <a:spcAft>
                <a:spcPts val="0"/>
              </a:spcAft>
              <a:buFont typeface="Arial" panose="020B0604020202020204" pitchFamily="34" charset="0"/>
              <a:buChar char="•"/>
            </a:pPr>
            <a:r>
              <a:rPr lang="en-US" sz="900" dirty="0" smtClean="0"/>
              <a:t>Despite </a:t>
            </a:r>
            <a:r>
              <a:rPr lang="en-US" sz="900" dirty="0"/>
              <a:t>being a small data chart, generally takes a lot of space </a:t>
            </a:r>
            <a:r>
              <a:rPr lang="en-US" sz="900" dirty="0" smtClean="0"/>
              <a:t>when legends are enabled</a:t>
            </a:r>
          </a:p>
          <a:p>
            <a:pPr marL="285750" indent="-285750">
              <a:spcBef>
                <a:spcPts val="0"/>
              </a:spcBef>
              <a:spcAft>
                <a:spcPts val="0"/>
              </a:spcAft>
              <a:buFont typeface="Arial" panose="020B0604020202020204" pitchFamily="34" charset="0"/>
              <a:buChar char="•"/>
            </a:pPr>
            <a:r>
              <a:rPr lang="en-US" sz="900" dirty="0" smtClean="0"/>
              <a:t>Use of Pie charts is rather disputed as it causes distortion in the dashboard design </a:t>
            </a:r>
            <a:r>
              <a:rPr lang="en-US" sz="900" dirty="0"/>
              <a:t>and </a:t>
            </a:r>
            <a:r>
              <a:rPr lang="en-US" sz="900" dirty="0" smtClean="0"/>
              <a:t>human </a:t>
            </a:r>
            <a:r>
              <a:rPr lang="en-US" sz="900" dirty="0"/>
              <a:t>eye is not very good at estimating </a:t>
            </a:r>
            <a:r>
              <a:rPr lang="en-US" sz="900" dirty="0" smtClean="0"/>
              <a:t>area (when compared to Bars).</a:t>
            </a:r>
          </a:p>
          <a:p>
            <a:pPr marL="285750" indent="-285750">
              <a:spcBef>
                <a:spcPts val="0"/>
              </a:spcBef>
              <a:spcAft>
                <a:spcPts val="0"/>
              </a:spcAft>
              <a:buFont typeface="Arial" panose="020B0604020202020204" pitchFamily="34" charset="0"/>
              <a:buChar char="•"/>
            </a:pPr>
            <a:r>
              <a:rPr lang="en-US" sz="900" dirty="0"/>
              <a:t>Does not work with negative values (shapes cannot have negative size</a:t>
            </a:r>
            <a:r>
              <a:rPr lang="en-US" sz="900" dirty="0" smtClean="0"/>
              <a:t>)</a:t>
            </a:r>
            <a:endParaRPr lang="en-US" sz="900" dirty="0"/>
          </a:p>
        </p:txBody>
      </p:sp>
      <p:sp>
        <p:nvSpPr>
          <p:cNvPr id="5" name="Content Placeholder 4"/>
          <p:cNvSpPr>
            <a:spLocks noGrp="1"/>
          </p:cNvSpPr>
          <p:nvPr>
            <p:ph sz="half" idx="2"/>
          </p:nvPr>
        </p:nvSpPr>
        <p:spPr>
          <a:xfrm>
            <a:off x="846667" y="2894365"/>
            <a:ext cx="3792473" cy="2060407"/>
          </a:xfrm>
        </p:spPr>
        <p:txBody>
          <a:bodyPr/>
          <a:lstStyle/>
          <a:p>
            <a:pPr>
              <a:spcBef>
                <a:spcPts val="0"/>
              </a:spcBef>
              <a:spcAft>
                <a:spcPts val="0"/>
              </a:spcAft>
            </a:pPr>
            <a:r>
              <a:rPr lang="en-US" sz="900" b="1" u="sng" dirty="0" smtClean="0"/>
              <a:t>Variants:</a:t>
            </a:r>
            <a:endParaRPr lang="en-US" sz="900" b="1" u="sng" dirty="0"/>
          </a:p>
          <a:p>
            <a:pPr marL="285750" indent="-285750">
              <a:spcBef>
                <a:spcPts val="0"/>
              </a:spcBef>
              <a:spcAft>
                <a:spcPts val="0"/>
              </a:spcAft>
              <a:buFont typeface="Arial" panose="020B0604020202020204" pitchFamily="34" charset="0"/>
              <a:buChar char="•"/>
            </a:pPr>
            <a:r>
              <a:rPr lang="en-US" sz="900" b="1" dirty="0" smtClean="0"/>
              <a:t>Doughnut Chart:</a:t>
            </a:r>
            <a:r>
              <a:rPr lang="en-US" sz="900" dirty="0" smtClean="0"/>
              <a:t> A pie-chart with a hole that is more popular than the original pie now.</a:t>
            </a:r>
          </a:p>
          <a:p>
            <a:pPr marL="285750" indent="-285750">
              <a:spcBef>
                <a:spcPts val="0"/>
              </a:spcBef>
              <a:spcAft>
                <a:spcPts val="0"/>
              </a:spcAft>
              <a:buFont typeface="Arial" panose="020B0604020202020204" pitchFamily="34" charset="0"/>
              <a:buChar char="•"/>
            </a:pPr>
            <a:r>
              <a:rPr lang="en-US" sz="900" b="1" dirty="0" smtClean="0"/>
              <a:t>Semi-circle Donut Chart:</a:t>
            </a:r>
            <a:r>
              <a:rPr lang="en-US" sz="900" dirty="0" smtClean="0"/>
              <a:t> Goes by the name and looks similar to gauge chart – but can have any scale unlike gauge chart which prefers 0-100% scale.</a:t>
            </a:r>
          </a:p>
          <a:p>
            <a:pPr marL="285750" indent="-285750">
              <a:spcBef>
                <a:spcPts val="0"/>
              </a:spcBef>
              <a:spcAft>
                <a:spcPts val="0"/>
              </a:spcAft>
              <a:buFont typeface="Arial" panose="020B0604020202020204" pitchFamily="34" charset="0"/>
              <a:buChar char="•"/>
            </a:pPr>
            <a:r>
              <a:rPr lang="en-US" sz="900" b="1" dirty="0" smtClean="0"/>
              <a:t>Variable Radius Pie Chart: </a:t>
            </a:r>
            <a:r>
              <a:rPr lang="en-US" sz="900" dirty="0" smtClean="0"/>
              <a:t>Size of the pie slices are varying based on another metric.</a:t>
            </a:r>
          </a:p>
          <a:p>
            <a:pPr marL="285750" indent="-285750">
              <a:spcBef>
                <a:spcPts val="0"/>
              </a:spcBef>
              <a:spcAft>
                <a:spcPts val="0"/>
              </a:spcAft>
              <a:buFont typeface="Arial" panose="020B0604020202020204" pitchFamily="34" charset="0"/>
              <a:buChar char="•"/>
            </a:pPr>
            <a:r>
              <a:rPr lang="en-US" sz="900" b="1" dirty="0" smtClean="0"/>
              <a:t>Sunburst Chart:</a:t>
            </a:r>
            <a:r>
              <a:rPr lang="en-US" sz="900" dirty="0" smtClean="0"/>
              <a:t> A layered donut with each layer showing one dimension.</a:t>
            </a:r>
          </a:p>
          <a:p>
            <a:pPr marL="285750" indent="-285750">
              <a:spcBef>
                <a:spcPts val="0"/>
              </a:spcBef>
              <a:spcAft>
                <a:spcPts val="0"/>
              </a:spcAft>
              <a:buFont typeface="Arial" panose="020B0604020202020204" pitchFamily="34" charset="0"/>
              <a:buChar char="•"/>
            </a:pPr>
            <a:r>
              <a:rPr lang="en-US" sz="900" b="1" dirty="0" smtClean="0"/>
              <a:t>Polar Area Chart: </a:t>
            </a:r>
            <a:r>
              <a:rPr lang="en-US" sz="900" dirty="0" smtClean="0"/>
              <a:t>A combination of sunburst and variable radius pie that has multiple layers and varying pie size</a:t>
            </a:r>
            <a:endParaRPr lang="en-US" sz="900" dirty="0"/>
          </a:p>
        </p:txBody>
      </p:sp>
      <p:sp>
        <p:nvSpPr>
          <p:cNvPr id="2" name="Title 1"/>
          <p:cNvSpPr>
            <a:spLocks noGrp="1"/>
          </p:cNvSpPr>
          <p:nvPr>
            <p:ph type="title"/>
          </p:nvPr>
        </p:nvSpPr>
        <p:spPr/>
        <p:txBody>
          <a:bodyPr/>
          <a:lstStyle/>
          <a:p>
            <a:r>
              <a:rPr lang="en-US" dirty="0" smtClean="0"/>
              <a:t>Pie Chart - Summary</a:t>
            </a:r>
            <a:endParaRPr lang="en-US" dirty="0"/>
          </a:p>
        </p:txBody>
      </p:sp>
      <p:sp>
        <p:nvSpPr>
          <p:cNvPr id="6" name="Content Placeholder 5"/>
          <p:cNvSpPr>
            <a:spLocks noGrp="1"/>
          </p:cNvSpPr>
          <p:nvPr>
            <p:ph sz="half" idx="10"/>
          </p:nvPr>
        </p:nvSpPr>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smtClean="0"/>
          </a:p>
          <a:p>
            <a:pPr marL="285750" indent="-285750">
              <a:spcBef>
                <a:spcPts val="0"/>
              </a:spcBef>
              <a:spcAft>
                <a:spcPts val="0"/>
              </a:spcAft>
              <a:buFont typeface="Arial" panose="020B0604020202020204" pitchFamily="34" charset="0"/>
              <a:buChar char="•"/>
            </a:pPr>
            <a:r>
              <a:rPr lang="en-US" sz="900" dirty="0" smtClean="0"/>
              <a:t>Add data labels as there is no axis on this chart</a:t>
            </a:r>
          </a:p>
          <a:p>
            <a:pPr marL="1028681" lvl="1" indent="-285750">
              <a:spcBef>
                <a:spcPts val="0"/>
              </a:spcBef>
              <a:spcAft>
                <a:spcPts val="0"/>
              </a:spcAft>
              <a:buFont typeface="Arial" panose="020B0604020202020204" pitchFamily="34" charset="0"/>
              <a:buChar char="•"/>
            </a:pPr>
            <a:r>
              <a:rPr lang="en-US" sz="700" dirty="0" smtClean="0"/>
              <a:t>Values on Pie</a:t>
            </a:r>
          </a:p>
          <a:p>
            <a:pPr marL="1028681" lvl="1" indent="-285750">
              <a:spcBef>
                <a:spcPts val="0"/>
              </a:spcBef>
              <a:spcAft>
                <a:spcPts val="0"/>
              </a:spcAft>
              <a:buFont typeface="Arial" panose="020B0604020202020204" pitchFamily="34" charset="0"/>
              <a:buChar char="•"/>
            </a:pPr>
            <a:r>
              <a:rPr lang="en-US" sz="700" dirty="0" smtClean="0"/>
              <a:t>Category names outside the pie (if not supported then Legend) </a:t>
            </a:r>
          </a:p>
          <a:p>
            <a:pPr marL="285750" indent="-285750">
              <a:spcBef>
                <a:spcPts val="0"/>
              </a:spcBef>
              <a:spcAft>
                <a:spcPts val="0"/>
              </a:spcAft>
              <a:buFont typeface="Arial" panose="020B0604020202020204" pitchFamily="34" charset="0"/>
              <a:buChar char="•"/>
            </a:pPr>
            <a:r>
              <a:rPr lang="en-US" sz="900" dirty="0" smtClean="0"/>
              <a:t>Sort/Order the chart if there are a handful of pies. For larger number of categories that require labeling, the sorting can be avoided.</a:t>
            </a:r>
          </a:p>
          <a:p>
            <a:pPr marL="285750" indent="-285750">
              <a:spcBef>
                <a:spcPts val="0"/>
              </a:spcBef>
              <a:spcAft>
                <a:spcPts val="0"/>
              </a:spcAft>
              <a:buFont typeface="Arial" panose="020B0604020202020204" pitchFamily="34" charset="0"/>
              <a:buChar char="•"/>
            </a:pPr>
            <a:r>
              <a:rPr lang="en-US" sz="900" dirty="0" smtClean="0"/>
              <a:t>Merge smaller values in “Other” category </a:t>
            </a:r>
          </a:p>
          <a:p>
            <a:pPr marL="285750" indent="-285750">
              <a:spcBef>
                <a:spcPts val="0"/>
              </a:spcBef>
              <a:spcAft>
                <a:spcPts val="0"/>
              </a:spcAft>
              <a:buFont typeface="Arial" panose="020B0604020202020204" pitchFamily="34" charset="0"/>
              <a:buChar char="•"/>
            </a:pPr>
            <a:r>
              <a:rPr lang="en-US" sz="900" dirty="0" err="1" smtClean="0"/>
              <a:t>Aggregable</a:t>
            </a:r>
            <a:r>
              <a:rPr lang="en-US" sz="900" dirty="0" smtClean="0"/>
              <a:t> measures should be used for pie size (e.g. avoid using rates, ranks, individual percentages)</a:t>
            </a:r>
          </a:p>
          <a:p>
            <a:pPr marL="285750" indent="-285750">
              <a:spcBef>
                <a:spcPts val="0"/>
              </a:spcBef>
              <a:spcAft>
                <a:spcPts val="0"/>
              </a:spcAft>
              <a:buFont typeface="Arial" panose="020B0604020202020204" pitchFamily="34" charset="0"/>
              <a:buChar char="•"/>
            </a:pPr>
            <a:r>
              <a:rPr lang="en-US" sz="900" dirty="0" smtClean="0"/>
              <a:t>Avoid using Pie charts for comparison (they are best suited for composition)</a:t>
            </a:r>
          </a:p>
        </p:txBody>
      </p:sp>
      <p:graphicFrame>
        <p:nvGraphicFramePr>
          <p:cNvPr id="9" name="Content Placeholder 3"/>
          <p:cNvGraphicFramePr>
            <a:graphicFrameLocks/>
          </p:cNvGraphicFramePr>
          <p:nvPr>
            <p:extLst>
              <p:ext uri="{D42A27DB-BD31-4B8C-83A1-F6EECF244321}">
                <p14:modId xmlns:p14="http://schemas.microsoft.com/office/powerpoint/2010/main" val="3241712136"/>
              </p:ext>
            </p:extLst>
          </p:nvPr>
        </p:nvGraphicFramePr>
        <p:xfrm>
          <a:off x="4888187" y="920978"/>
          <a:ext cx="3792474" cy="136502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Number</a:t>
                      </a:r>
                      <a:r>
                        <a:rPr lang="en-US" sz="9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1</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1</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2</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Repeat</a:t>
                      </a:r>
                      <a:r>
                        <a:rPr lang="en-US" sz="900" baseline="0" dirty="0" smtClean="0">
                          <a:latin typeface="Open Sans" panose="020B0606030504020204" pitchFamily="34" charset="0"/>
                          <a:ea typeface="Open Sans" panose="020B0606030504020204" pitchFamily="34" charset="0"/>
                          <a:cs typeface="Open Sans" panose="020B0606030504020204" pitchFamily="34" charset="0"/>
                        </a:rPr>
                        <a:t> Pies</a:t>
                      </a:r>
                    </a:p>
                    <a:p>
                      <a:r>
                        <a:rPr lang="en-US" sz="900" baseline="0" dirty="0" smtClean="0">
                          <a:latin typeface="Open Sans" panose="020B0606030504020204" pitchFamily="34" charset="0"/>
                          <a:ea typeface="Open Sans" panose="020B0606030504020204" pitchFamily="34" charset="0"/>
                          <a:cs typeface="Open Sans" panose="020B0606030504020204" pitchFamily="34" charset="0"/>
                        </a:rPr>
                        <a:t>Add Layers</a:t>
                      </a: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Pie Height</a:t>
                      </a:r>
                    </a:p>
                    <a:p>
                      <a:r>
                        <a:rPr lang="en-US" sz="900" dirty="0" smtClean="0">
                          <a:latin typeface="Open Sans" panose="020B0606030504020204" pitchFamily="34" charset="0"/>
                          <a:ea typeface="Open Sans" panose="020B0606030504020204" pitchFamily="34" charset="0"/>
                          <a:cs typeface="Open Sans" panose="020B0606030504020204" pitchFamily="34" charset="0"/>
                        </a:rPr>
                        <a:t>Labels</a:t>
                      </a:r>
                    </a:p>
                    <a:p>
                      <a:r>
                        <a:rPr lang="en-US" sz="900" dirty="0" smtClean="0">
                          <a:latin typeface="Open Sans" panose="020B0606030504020204" pitchFamily="34" charset="0"/>
                          <a:ea typeface="Open Sans" panose="020B0606030504020204" pitchFamily="34" charset="0"/>
                          <a:cs typeface="Open Sans" panose="020B0606030504020204" pitchFamily="34" charset="0"/>
                        </a:rPr>
                        <a:t>Tooltips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871" y="126670"/>
            <a:ext cx="641789" cy="6343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165271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 Chart – Extensions / Combinations / Similar</a:t>
            </a:r>
            <a:endParaRPr lang="en-US" dirty="0"/>
          </a:p>
        </p:txBody>
      </p:sp>
      <p:sp>
        <p:nvSpPr>
          <p:cNvPr id="4" name="TextBox 3"/>
          <p:cNvSpPr txBox="1"/>
          <p:nvPr/>
        </p:nvSpPr>
        <p:spPr>
          <a:xfrm>
            <a:off x="1003312" y="1039354"/>
            <a:ext cx="1306144" cy="246221"/>
          </a:xfrm>
          <a:prstGeom prst="rect">
            <a:avLst/>
          </a:prstGeom>
          <a:noFill/>
        </p:spPr>
        <p:txBody>
          <a:bodyPr wrap="square" rtlCol="0">
            <a:spAutoFit/>
          </a:bodyPr>
          <a:lstStyle/>
          <a:p>
            <a:pPr algn="ctr"/>
            <a:r>
              <a:rPr lang="en-US" sz="1000" b="1" dirty="0" smtClean="0">
                <a:latin typeface="Open Sans" panose="020B0606030504020204" pitchFamily="34" charset="0"/>
                <a:ea typeface="Open Sans" panose="020B0606030504020204" pitchFamily="34" charset="0"/>
                <a:cs typeface="Open Sans" panose="020B0606030504020204" pitchFamily="34" charset="0"/>
              </a:rPr>
              <a:t>Pie Chart</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p:cNvSpPr txBox="1"/>
          <p:nvPr/>
        </p:nvSpPr>
        <p:spPr>
          <a:xfrm>
            <a:off x="3817045" y="1039354"/>
            <a:ext cx="1260668" cy="246221"/>
          </a:xfrm>
          <a:prstGeom prst="rect">
            <a:avLst/>
          </a:prstGeom>
          <a:noFill/>
        </p:spPr>
        <p:txBody>
          <a:bodyPr wrap="square" rtlCol="0">
            <a:spAutoFit/>
          </a:bodyPr>
          <a:lstStyle/>
          <a:p>
            <a:pPr algn="ctr"/>
            <a:r>
              <a:rPr lang="en-US" sz="1000" b="1" dirty="0" smtClean="0">
                <a:latin typeface="Open Sans" panose="020B0606030504020204" pitchFamily="34" charset="0"/>
                <a:ea typeface="Open Sans" panose="020B0606030504020204" pitchFamily="34" charset="0"/>
                <a:cs typeface="Open Sans" panose="020B0606030504020204" pitchFamily="34" charset="0"/>
              </a:rPr>
              <a:t>Donut Chart</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p:cNvSpPr txBox="1"/>
          <p:nvPr/>
        </p:nvSpPr>
        <p:spPr>
          <a:xfrm>
            <a:off x="819014" y="3021330"/>
            <a:ext cx="1621258" cy="246221"/>
          </a:xfrm>
          <a:prstGeom prst="rect">
            <a:avLst/>
          </a:prstGeom>
          <a:noFill/>
        </p:spPr>
        <p:txBody>
          <a:bodyPr wrap="square" rtlCol="0">
            <a:spAutoFit/>
          </a:bodyPr>
          <a:lstStyle/>
          <a:p>
            <a:pPr algn="ctr"/>
            <a:r>
              <a:rPr lang="en-US" sz="1000" b="1" dirty="0" smtClean="0">
                <a:latin typeface="Open Sans" panose="020B0606030504020204" pitchFamily="34" charset="0"/>
                <a:ea typeface="Open Sans" panose="020B0606030504020204" pitchFamily="34" charset="0"/>
                <a:cs typeface="Open Sans" panose="020B0606030504020204" pitchFamily="34" charset="0"/>
              </a:rPr>
              <a:t>Variable Radius Pie</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p:cNvSpPr txBox="1"/>
          <p:nvPr/>
        </p:nvSpPr>
        <p:spPr>
          <a:xfrm>
            <a:off x="3817046" y="3015564"/>
            <a:ext cx="1332411" cy="246221"/>
          </a:xfrm>
          <a:prstGeom prst="rect">
            <a:avLst/>
          </a:prstGeom>
          <a:noFill/>
        </p:spPr>
        <p:txBody>
          <a:bodyPr wrap="square" rtlCol="0">
            <a:spAutoFit/>
          </a:bodyPr>
          <a:lstStyle/>
          <a:p>
            <a:pPr algn="ctr"/>
            <a:r>
              <a:rPr lang="en-US" sz="1000" b="1" dirty="0">
                <a:latin typeface="Open Sans" panose="020B0606030504020204" pitchFamily="34" charset="0"/>
                <a:ea typeface="Open Sans" panose="020B0606030504020204" pitchFamily="34" charset="0"/>
                <a:cs typeface="Open Sans" panose="020B0606030504020204" pitchFamily="34" charset="0"/>
              </a:rPr>
              <a:t>Sunburst Chart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277" y="1288458"/>
            <a:ext cx="1295179" cy="1280163"/>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045" y="1296385"/>
            <a:ext cx="1260668" cy="128304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7046" y="3284978"/>
            <a:ext cx="1332411" cy="1382691"/>
          </a:xfrm>
          <a:prstGeom prst="rect">
            <a:avLst/>
          </a:prstGeom>
          <a:ln>
            <a:noFill/>
          </a:ln>
          <a:effectLst>
            <a:outerShdw blurRad="190500" algn="tl" rotWithShape="0">
              <a:srgbClr val="000000">
                <a:alpha val="70000"/>
              </a:srgbClr>
            </a:outerShdw>
          </a:effectLst>
        </p:spPr>
      </p:pic>
      <p:sp>
        <p:nvSpPr>
          <p:cNvPr id="22" name="TextBox 21"/>
          <p:cNvSpPr txBox="1"/>
          <p:nvPr/>
        </p:nvSpPr>
        <p:spPr>
          <a:xfrm>
            <a:off x="6543342" y="3043861"/>
            <a:ext cx="1322698" cy="246221"/>
          </a:xfrm>
          <a:prstGeom prst="rect">
            <a:avLst/>
          </a:prstGeom>
          <a:noFill/>
        </p:spPr>
        <p:txBody>
          <a:bodyPr wrap="square" rtlCol="0">
            <a:spAutoFit/>
          </a:bodyPr>
          <a:lstStyle/>
          <a:p>
            <a:pPr algn="ctr"/>
            <a:r>
              <a:rPr lang="en-US" sz="1000" b="1" dirty="0" smtClean="0">
                <a:latin typeface="Open Sans" panose="020B0606030504020204" pitchFamily="34" charset="0"/>
                <a:ea typeface="Open Sans" panose="020B0606030504020204" pitchFamily="34" charset="0"/>
                <a:cs typeface="Open Sans" panose="020B0606030504020204" pitchFamily="34" charset="0"/>
              </a:rPr>
              <a:t>Polar </a:t>
            </a:r>
            <a:r>
              <a:rPr lang="en-US" sz="1000" b="1" dirty="0">
                <a:latin typeface="Open Sans" panose="020B0606030504020204" pitchFamily="34" charset="0"/>
                <a:ea typeface="Open Sans" panose="020B0606030504020204" pitchFamily="34" charset="0"/>
                <a:cs typeface="Open Sans" panose="020B0606030504020204" pitchFamily="34" charset="0"/>
              </a:rPr>
              <a:t>Area </a:t>
            </a:r>
            <a:r>
              <a:rPr lang="en-US" sz="1000" b="1" dirty="0" smtClean="0">
                <a:latin typeface="Open Sans" panose="020B0606030504020204" pitchFamily="34" charset="0"/>
                <a:ea typeface="Open Sans" panose="020B0606030504020204" pitchFamily="34" charset="0"/>
                <a:cs typeface="Open Sans" panose="020B0606030504020204" pitchFamily="34" charset="0"/>
              </a:rPr>
              <a:t>Chart</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5416" y="1489010"/>
            <a:ext cx="1581197" cy="879057"/>
          </a:xfrm>
          <a:prstGeom prst="rect">
            <a:avLst/>
          </a:prstGeom>
          <a:ln>
            <a:noFill/>
          </a:ln>
          <a:effectLst>
            <a:outerShdw blurRad="190500" algn="tl" rotWithShape="0">
              <a:srgbClr val="000000">
                <a:alpha val="70000"/>
              </a:srgbClr>
            </a:outerShdw>
          </a:effectLst>
        </p:spPr>
      </p:pic>
      <p:sp>
        <p:nvSpPr>
          <p:cNvPr id="30" name="TextBox 29"/>
          <p:cNvSpPr txBox="1"/>
          <p:nvPr/>
        </p:nvSpPr>
        <p:spPr>
          <a:xfrm>
            <a:off x="6395417" y="1042237"/>
            <a:ext cx="1581197" cy="246221"/>
          </a:xfrm>
          <a:prstGeom prst="rect">
            <a:avLst/>
          </a:prstGeom>
          <a:noFill/>
        </p:spPr>
        <p:txBody>
          <a:bodyPr wrap="square" rtlCol="0">
            <a:spAutoFit/>
          </a:bodyPr>
          <a:lstStyle/>
          <a:p>
            <a:pPr algn="ctr"/>
            <a:r>
              <a:rPr lang="en-US" sz="1000" b="1" dirty="0" smtClean="0">
                <a:latin typeface="Open Sans" panose="020B0606030504020204" pitchFamily="34" charset="0"/>
                <a:ea typeface="Open Sans" panose="020B0606030504020204" pitchFamily="34" charset="0"/>
                <a:cs typeface="Open Sans" panose="020B0606030504020204" pitchFamily="34" charset="0"/>
              </a:rPr>
              <a:t>Semi Circle Donut</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014" y="3260523"/>
            <a:ext cx="1621258" cy="127260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3343" y="3311338"/>
            <a:ext cx="1322697" cy="13620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804455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2452576"/>
          </a:xfrm>
        </p:spPr>
        <p:txBody>
          <a:bodyPr/>
          <a:lstStyle/>
          <a:p>
            <a:pPr>
              <a:spcBef>
                <a:spcPts val="0"/>
              </a:spcBef>
              <a:spcAft>
                <a:spcPts val="0"/>
              </a:spcAft>
            </a:pPr>
            <a:r>
              <a:rPr lang="en-US" sz="900" b="1" u="sng" dirty="0" smtClean="0"/>
              <a:t>Shows:</a:t>
            </a:r>
            <a:r>
              <a:rPr lang="en-US" sz="900" dirty="0" smtClean="0"/>
              <a:t> Hierarchy, Composition, Comparison</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smtClean="0"/>
              <a:t>At-a-glance big </a:t>
            </a:r>
            <a:r>
              <a:rPr lang="en-US" sz="900" dirty="0"/>
              <a:t>picture </a:t>
            </a:r>
            <a:r>
              <a:rPr lang="en-US" sz="900" dirty="0" smtClean="0"/>
              <a:t>to see hierarchical composition using nested rectangles that seem like branches and sub-branches – hence called </a:t>
            </a:r>
            <a:r>
              <a:rPr lang="en-US" sz="900" dirty="0" err="1" smtClean="0"/>
              <a:t>Treemap</a:t>
            </a:r>
            <a:endParaRPr lang="en-US" sz="900" dirty="0"/>
          </a:p>
          <a:p>
            <a:pPr marL="285750" indent="-285750">
              <a:spcBef>
                <a:spcPts val="0"/>
              </a:spcBef>
              <a:spcAft>
                <a:spcPts val="0"/>
              </a:spcAft>
              <a:buFont typeface="Arial" panose="020B0604020202020204" pitchFamily="34" charset="0"/>
              <a:buChar char="•"/>
            </a:pPr>
            <a:r>
              <a:rPr lang="en-US" sz="900" dirty="0"/>
              <a:t>Suited for </a:t>
            </a:r>
            <a:r>
              <a:rPr lang="en-US" sz="900" dirty="0" smtClean="0"/>
              <a:t>visualizing large </a:t>
            </a:r>
            <a:r>
              <a:rPr lang="en-US" sz="900" dirty="0"/>
              <a:t>number of </a:t>
            </a:r>
            <a:r>
              <a:rPr lang="en-US" sz="900" dirty="0" smtClean="0"/>
              <a:t>hierarchical values in constrained space. </a:t>
            </a:r>
            <a:r>
              <a:rPr lang="en-US" sz="900" dirty="0"/>
              <a:t>Also for </a:t>
            </a:r>
            <a:r>
              <a:rPr lang="en-US" sz="900" dirty="0" smtClean="0"/>
              <a:t>determining ratio </a:t>
            </a:r>
            <a:r>
              <a:rPr lang="en-US" sz="900" dirty="0"/>
              <a:t>of each part to the </a:t>
            </a:r>
            <a:r>
              <a:rPr lang="en-US" sz="900" dirty="0" smtClean="0"/>
              <a:t>whole</a:t>
            </a:r>
            <a:r>
              <a:rPr lang="en-US" sz="900" dirty="0"/>
              <a:t>.</a:t>
            </a:r>
          </a:p>
          <a:p>
            <a:pPr marL="285750" indent="-285750">
              <a:spcBef>
                <a:spcPts val="0"/>
              </a:spcBef>
              <a:spcAft>
                <a:spcPts val="0"/>
              </a:spcAft>
              <a:buFont typeface="Arial" panose="020B0604020202020204" pitchFamily="34" charset="0"/>
              <a:buChar char="•"/>
            </a:pPr>
            <a:r>
              <a:rPr lang="en-US" sz="900" dirty="0" smtClean="0"/>
              <a:t>Comparison of Hierarchies (E.g</a:t>
            </a:r>
            <a:r>
              <a:rPr lang="en-US" sz="900" dirty="0"/>
              <a:t>. Product Category &gt; Product &gt; Sub Product</a:t>
            </a:r>
            <a:r>
              <a:rPr lang="en-US" sz="900" dirty="0" smtClean="0"/>
              <a:t>)</a:t>
            </a:r>
          </a:p>
          <a:p>
            <a:pPr marL="285750" indent="-285750">
              <a:spcBef>
                <a:spcPts val="0"/>
              </a:spcBef>
              <a:spcAft>
                <a:spcPts val="0"/>
              </a:spcAft>
              <a:buFont typeface="Arial" panose="020B0604020202020204" pitchFamily="34" charset="0"/>
              <a:buChar char="•"/>
            </a:pPr>
            <a:r>
              <a:rPr lang="en-US" sz="900" dirty="0"/>
              <a:t>Comparison of </a:t>
            </a:r>
            <a:r>
              <a:rPr lang="en-US" sz="900" dirty="0" smtClean="0"/>
              <a:t>multiple dimensions (E.g</a:t>
            </a:r>
            <a:r>
              <a:rPr lang="en-US" sz="900" dirty="0"/>
              <a:t>. </a:t>
            </a:r>
            <a:r>
              <a:rPr lang="en-US" sz="900" dirty="0" smtClean="0"/>
              <a:t>Region, Product Category)</a:t>
            </a:r>
            <a:endParaRPr lang="en-US" sz="900" dirty="0"/>
          </a:p>
          <a:p>
            <a:pPr marL="285750" indent="-285750">
              <a:spcBef>
                <a:spcPts val="0"/>
              </a:spcBef>
              <a:spcAft>
                <a:spcPts val="0"/>
              </a:spcAft>
              <a:buFont typeface="Arial" panose="020B0604020202020204" pitchFamily="34" charset="0"/>
              <a:buChar char="•"/>
            </a:pPr>
            <a:r>
              <a:rPr lang="en-US" sz="900" dirty="0" smtClean="0"/>
              <a:t>Can show two measures (one for size, one for color)</a:t>
            </a:r>
          </a:p>
          <a:p>
            <a:pPr marL="285750" indent="-285750">
              <a:spcBef>
                <a:spcPts val="0"/>
              </a:spcBef>
              <a:spcAft>
                <a:spcPts val="0"/>
              </a:spcAft>
              <a:buFont typeface="Arial" panose="020B0604020202020204" pitchFamily="34" charset="0"/>
              <a:buChar char="•"/>
            </a:pPr>
            <a:r>
              <a:rPr lang="en-US" sz="900" dirty="0" smtClean="0"/>
              <a:t>As this is </a:t>
            </a:r>
            <a:r>
              <a:rPr lang="en-US" sz="900" dirty="0"/>
              <a:t>a composition </a:t>
            </a:r>
            <a:r>
              <a:rPr lang="en-US" sz="900" dirty="0" smtClean="0"/>
              <a:t>chart</a:t>
            </a:r>
            <a:r>
              <a:rPr lang="en-US" sz="900" dirty="0"/>
              <a:t>, </a:t>
            </a:r>
            <a:r>
              <a:rPr lang="en-US" sz="900" dirty="0" smtClean="0"/>
              <a:t>does </a:t>
            </a:r>
            <a:r>
              <a:rPr lang="en-US" sz="900" dirty="0"/>
              <a:t>not work with negative </a:t>
            </a:r>
            <a:r>
              <a:rPr lang="en-US" sz="900" dirty="0" smtClean="0"/>
              <a:t>values for the size measure (color measure can be negative)</a:t>
            </a:r>
          </a:p>
          <a:p>
            <a:pPr marL="285750" indent="-285750">
              <a:spcBef>
                <a:spcPts val="0"/>
              </a:spcBef>
              <a:spcAft>
                <a:spcPts val="0"/>
              </a:spcAft>
              <a:buFont typeface="Arial" panose="020B0604020202020204" pitchFamily="34" charset="0"/>
              <a:buChar char="•"/>
            </a:pPr>
            <a:r>
              <a:rPr lang="en-US" sz="900" dirty="0" smtClean="0"/>
              <a:t>Too much magnitude difference (one with thousands, other in billions) does not work well too</a:t>
            </a:r>
            <a:endParaRPr lang="en-US" sz="900" dirty="0"/>
          </a:p>
        </p:txBody>
      </p:sp>
      <p:sp>
        <p:nvSpPr>
          <p:cNvPr id="5" name="Content Placeholder 4"/>
          <p:cNvSpPr>
            <a:spLocks noGrp="1"/>
          </p:cNvSpPr>
          <p:nvPr>
            <p:ph sz="half" idx="2"/>
          </p:nvPr>
        </p:nvSpPr>
        <p:spPr>
          <a:xfrm>
            <a:off x="846667" y="3615496"/>
            <a:ext cx="3792473" cy="1084521"/>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Single </a:t>
            </a:r>
            <a:r>
              <a:rPr lang="en-US" sz="900" dirty="0"/>
              <a:t>dimension tree map - looks flattened</a:t>
            </a:r>
          </a:p>
          <a:p>
            <a:pPr marL="285750" indent="-285750">
              <a:spcBef>
                <a:spcPts val="0"/>
              </a:spcBef>
              <a:spcAft>
                <a:spcPts val="0"/>
              </a:spcAft>
              <a:buFont typeface="Arial" panose="020B0604020202020204" pitchFamily="34" charset="0"/>
              <a:buChar char="•"/>
            </a:pPr>
            <a:r>
              <a:rPr lang="en-US" sz="900" dirty="0" smtClean="0"/>
              <a:t>Multi-dimensional </a:t>
            </a:r>
            <a:r>
              <a:rPr lang="en-US" sz="900" dirty="0"/>
              <a:t>tree map - looks hierarchical</a:t>
            </a:r>
          </a:p>
          <a:p>
            <a:pPr marL="285750" indent="-285750">
              <a:spcBef>
                <a:spcPts val="0"/>
              </a:spcBef>
              <a:spcAft>
                <a:spcPts val="0"/>
              </a:spcAft>
              <a:buFont typeface="Arial" panose="020B0604020202020204" pitchFamily="34" charset="0"/>
              <a:buChar char="•"/>
            </a:pPr>
            <a:r>
              <a:rPr lang="en-US" sz="900" dirty="0" smtClean="0"/>
              <a:t>Colors </a:t>
            </a:r>
            <a:r>
              <a:rPr lang="en-US" sz="900" dirty="0"/>
              <a:t>can also be used to represent an additional measure like in a </a:t>
            </a:r>
            <a:r>
              <a:rPr lang="en-US" sz="900" dirty="0" err="1" smtClean="0"/>
              <a:t>heatmap</a:t>
            </a:r>
            <a:endParaRPr lang="en-US" sz="900" dirty="0" smtClean="0"/>
          </a:p>
          <a:p>
            <a:pPr marL="285750" indent="-285750">
              <a:spcBef>
                <a:spcPts val="0"/>
              </a:spcBef>
              <a:spcAft>
                <a:spcPts val="0"/>
              </a:spcAft>
              <a:buFont typeface="Arial" panose="020B0604020202020204" pitchFamily="34" charset="0"/>
              <a:buChar char="•"/>
            </a:pPr>
            <a:r>
              <a:rPr lang="en-US" sz="900" dirty="0" smtClean="0"/>
              <a:t>Colors can also be used to represent different dimensions </a:t>
            </a:r>
            <a:endParaRPr lang="en-US" sz="900" dirty="0"/>
          </a:p>
        </p:txBody>
      </p:sp>
      <p:sp>
        <p:nvSpPr>
          <p:cNvPr id="2" name="Title 1"/>
          <p:cNvSpPr>
            <a:spLocks noGrp="1"/>
          </p:cNvSpPr>
          <p:nvPr>
            <p:ph type="title"/>
          </p:nvPr>
        </p:nvSpPr>
        <p:spPr/>
        <p:txBody>
          <a:bodyPr/>
          <a:lstStyle/>
          <a:p>
            <a:r>
              <a:rPr lang="en-US" dirty="0" err="1" smtClean="0"/>
              <a:t>Treemap</a:t>
            </a:r>
            <a:r>
              <a:rPr lang="en-US" dirty="0" smtClean="0"/>
              <a:t> - Summary</a:t>
            </a:r>
            <a:endParaRPr lang="en-US" dirty="0"/>
          </a:p>
        </p:txBody>
      </p:sp>
      <p:sp>
        <p:nvSpPr>
          <p:cNvPr id="6" name="Content Placeholder 5"/>
          <p:cNvSpPr>
            <a:spLocks noGrp="1"/>
          </p:cNvSpPr>
          <p:nvPr>
            <p:ph sz="half" idx="10"/>
          </p:nvPr>
        </p:nvSpPr>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Do not plot measures that can have negative values on the size feature (e.g. KPIs that seem positive when looking as a whole but resulting in negative values when filters are applied)</a:t>
            </a:r>
          </a:p>
          <a:p>
            <a:pPr marL="285750" indent="-285750">
              <a:spcBef>
                <a:spcPts val="0"/>
              </a:spcBef>
              <a:spcAft>
                <a:spcPts val="0"/>
              </a:spcAft>
              <a:buFont typeface="Arial" panose="020B0604020202020204" pitchFamily="34" charset="0"/>
              <a:buChar char="•"/>
            </a:pPr>
            <a:r>
              <a:rPr lang="en-US" sz="900" dirty="0" smtClean="0"/>
              <a:t>Use tooltip based labels extensively in </a:t>
            </a:r>
            <a:r>
              <a:rPr lang="en-US" sz="900" dirty="0" err="1" smtClean="0"/>
              <a:t>treemap</a:t>
            </a:r>
            <a:r>
              <a:rPr lang="en-US" sz="900" dirty="0" smtClean="0"/>
              <a:t> as showing all labels is not feasible</a:t>
            </a:r>
          </a:p>
          <a:p>
            <a:pPr marL="285750" indent="-285750">
              <a:spcBef>
                <a:spcPts val="0"/>
              </a:spcBef>
              <a:spcAft>
                <a:spcPts val="0"/>
              </a:spcAft>
              <a:buFont typeface="Arial" panose="020B0604020202020204" pitchFamily="34" charset="0"/>
              <a:buChar char="•"/>
            </a:pPr>
            <a:r>
              <a:rPr lang="en-US" sz="900" dirty="0" smtClean="0"/>
              <a:t>Avoid going deeper than 3-4 dimensions unless necessary. When required, see if the lower metrics can be combined into a “others” category – so the chart is more readable.</a:t>
            </a:r>
          </a:p>
          <a:p>
            <a:pPr marL="285750" indent="-285750">
              <a:spcBef>
                <a:spcPts val="0"/>
              </a:spcBef>
              <a:spcAft>
                <a:spcPts val="0"/>
              </a:spcAft>
              <a:buFont typeface="Arial" panose="020B0604020202020204" pitchFamily="34" charset="0"/>
              <a:buChar char="•"/>
            </a:pPr>
            <a:endParaRPr lang="en-US" sz="900" dirty="0" smtClean="0"/>
          </a:p>
        </p:txBody>
      </p:sp>
      <p:graphicFrame>
        <p:nvGraphicFramePr>
          <p:cNvPr id="9" name="Content Placeholder 3"/>
          <p:cNvGraphicFramePr>
            <a:graphicFrameLocks/>
          </p:cNvGraphicFramePr>
          <p:nvPr>
            <p:extLst>
              <p:ext uri="{D42A27DB-BD31-4B8C-83A1-F6EECF244321}">
                <p14:modId xmlns:p14="http://schemas.microsoft.com/office/powerpoint/2010/main" val="2952230360"/>
              </p:ext>
            </p:extLst>
          </p:nvPr>
        </p:nvGraphicFramePr>
        <p:xfrm>
          <a:off x="4888187" y="920978"/>
          <a:ext cx="3792474" cy="122786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Number</a:t>
                      </a:r>
                      <a:r>
                        <a:rPr lang="en-US" sz="9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smtClean="0">
                          <a:latin typeface="Open Sans" panose="020B0606030504020204" pitchFamily="34" charset="0"/>
                          <a:ea typeface="Open Sans" panose="020B0606030504020204" pitchFamily="34" charset="0"/>
                          <a:cs typeface="Open Sans" panose="020B0606030504020204" pitchFamily="34" charset="0"/>
                        </a:rPr>
                        <a:t>1</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2 (Size,</a:t>
                      </a:r>
                      <a:r>
                        <a:rPr lang="en-US" sz="900" baseline="0" dirty="0" smtClean="0">
                          <a:latin typeface="Open Sans" panose="020B0606030504020204" pitchFamily="34" charset="0"/>
                          <a:ea typeface="Open Sans" panose="020B0606030504020204" pitchFamily="34" charset="0"/>
                          <a:cs typeface="Open Sans" panose="020B0606030504020204" pitchFamily="34" charset="0"/>
                        </a:rPr>
                        <a:t> Color)</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2 (Size,</a:t>
                      </a:r>
                      <a:r>
                        <a:rPr lang="en-US" sz="900" baseline="0" dirty="0" smtClean="0">
                          <a:latin typeface="Open Sans" panose="020B0606030504020204" pitchFamily="34" charset="0"/>
                          <a:ea typeface="Open Sans" panose="020B0606030504020204" pitchFamily="34" charset="0"/>
                          <a:cs typeface="Open Sans" panose="020B0606030504020204" pitchFamily="34" charset="0"/>
                        </a:rPr>
                        <a:t> Color)</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baseline="0" dirty="0" smtClean="0">
                          <a:latin typeface="Open Sans" panose="020B0606030504020204" pitchFamily="34" charset="0"/>
                          <a:ea typeface="Open Sans" panose="020B0606030504020204" pitchFamily="34" charset="0"/>
                          <a:cs typeface="Open Sans" panose="020B0606030504020204" pitchFamily="34" charset="0"/>
                        </a:rPr>
                        <a:t>Add Branch</a:t>
                      </a: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Labels</a:t>
                      </a:r>
                    </a:p>
                    <a:p>
                      <a:r>
                        <a:rPr lang="en-US" sz="900" dirty="0" smtClean="0">
                          <a:latin typeface="Open Sans" panose="020B0606030504020204" pitchFamily="34" charset="0"/>
                          <a:ea typeface="Open Sans" panose="020B0606030504020204" pitchFamily="34" charset="0"/>
                          <a:cs typeface="Open Sans" panose="020B0606030504020204" pitchFamily="34" charset="0"/>
                        </a:rPr>
                        <a:t>Tooltips</a:t>
                      </a:r>
                    </a:p>
                  </a:txBody>
                  <a:tcPr marL="273323" marR="273323"/>
                </a:tc>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056" y="245491"/>
            <a:ext cx="671605" cy="4136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81257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Treemap</a:t>
            </a:r>
            <a:r>
              <a:rPr lang="en-US" dirty="0" smtClean="0"/>
              <a:t> – Extensions</a:t>
            </a:r>
            <a:endParaRPr lang="en-US" dirty="0"/>
          </a:p>
        </p:txBody>
      </p:sp>
      <p:sp>
        <p:nvSpPr>
          <p:cNvPr id="4" name="TextBox 3"/>
          <p:cNvSpPr txBox="1"/>
          <p:nvPr/>
        </p:nvSpPr>
        <p:spPr>
          <a:xfrm>
            <a:off x="655317" y="1285539"/>
            <a:ext cx="2909677"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Treemap</a:t>
            </a:r>
            <a:r>
              <a:rPr lang="en-US" dirty="0"/>
              <a:t> with 1 dimension and 1 measure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83" y="1538424"/>
            <a:ext cx="2898712" cy="1792101"/>
          </a:xfrm>
          <a:prstGeom prst="rect">
            <a:avLst/>
          </a:prstGeom>
          <a:ln>
            <a:noFill/>
          </a:ln>
          <a:effectLst>
            <a:outerShdw blurRad="190500" algn="tl" rotWithShape="0">
              <a:srgbClr val="000000">
                <a:alpha val="70000"/>
              </a:srgbClr>
            </a:outerShdw>
          </a:effectLst>
        </p:spPr>
      </p:pic>
      <p:sp>
        <p:nvSpPr>
          <p:cNvPr id="19" name="TextBox 18"/>
          <p:cNvSpPr txBox="1"/>
          <p:nvPr/>
        </p:nvSpPr>
        <p:spPr>
          <a:xfrm>
            <a:off x="5308833" y="1285539"/>
            <a:ext cx="2909677"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Treemap</a:t>
            </a:r>
            <a:r>
              <a:rPr lang="en-US" dirty="0"/>
              <a:t> with 1 dimension and 2 measures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798" y="1538423"/>
            <a:ext cx="2916281" cy="1792101"/>
          </a:xfrm>
          <a:prstGeom prst="rect">
            <a:avLst/>
          </a:prstGeom>
          <a:ln>
            <a:noFill/>
          </a:ln>
          <a:effectLst>
            <a:outerShdw blurRad="190500" algn="tl" rotWithShape="0">
              <a:srgbClr val="000000">
                <a:alpha val="70000"/>
              </a:srgbClr>
            </a:outerShdw>
          </a:effectLst>
        </p:spPr>
      </p:pic>
      <p:sp>
        <p:nvSpPr>
          <p:cNvPr id="24" name="TextBox 23"/>
          <p:cNvSpPr txBox="1"/>
          <p:nvPr/>
        </p:nvSpPr>
        <p:spPr>
          <a:xfrm>
            <a:off x="666283" y="3331036"/>
            <a:ext cx="2898711"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Each of the rectangles (leaves) represents a country; The size of the rectangle represents the Sales. Sales should not be negative here.</a:t>
            </a:r>
          </a:p>
        </p:txBody>
      </p:sp>
      <p:sp>
        <p:nvSpPr>
          <p:cNvPr id="25" name="TextBox 24"/>
          <p:cNvSpPr txBox="1"/>
          <p:nvPr/>
        </p:nvSpPr>
        <p:spPr>
          <a:xfrm>
            <a:off x="5319798" y="3329547"/>
            <a:ext cx="2916281"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The one additional measure (Profit) drives the color of the rectangle. Profit can be negative as colors can be shown for that.</a:t>
            </a:r>
          </a:p>
        </p:txBody>
      </p:sp>
    </p:spTree>
    <p:extLst>
      <p:ext uri="{BB962C8B-B14F-4D97-AF65-F5344CB8AC3E}">
        <p14:creationId xmlns:p14="http://schemas.microsoft.com/office/powerpoint/2010/main" val="597533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Easy way to view all charts in this deck.. Use </a:t>
            </a:r>
            <a:r>
              <a:rPr lang="en-US" i="1" dirty="0" smtClean="0"/>
              <a:t>Slide Sorter</a:t>
            </a:r>
            <a:endParaRPr lang="en-US" dirty="0"/>
          </a:p>
        </p:txBody>
      </p:sp>
      <p:pic>
        <p:nvPicPr>
          <p:cNvPr id="4" name="Picture 3"/>
          <p:cNvPicPr>
            <a:picLocks noChangeAspect="1"/>
          </p:cNvPicPr>
          <p:nvPr/>
        </p:nvPicPr>
        <p:blipFill>
          <a:blip r:embed="rId2"/>
          <a:stretch>
            <a:fillRect/>
          </a:stretch>
        </p:blipFill>
        <p:spPr>
          <a:xfrm>
            <a:off x="974259" y="994778"/>
            <a:ext cx="7226988" cy="3853831"/>
          </a:xfrm>
          <a:prstGeom prst="rect">
            <a:avLst/>
          </a:prstGeom>
          <a:ln>
            <a:noFill/>
          </a:ln>
          <a:effectLst>
            <a:outerShdw blurRad="190500" algn="tl" rotWithShape="0">
              <a:srgbClr val="000000">
                <a:alpha val="70000"/>
              </a:srgbClr>
            </a:outerShdw>
          </a:effectLst>
        </p:spPr>
      </p:pic>
      <p:sp>
        <p:nvSpPr>
          <p:cNvPr id="3" name="Down Arrow 2"/>
          <p:cNvSpPr/>
          <p:nvPr/>
        </p:nvSpPr>
        <p:spPr>
          <a:xfrm>
            <a:off x="7591647" y="4143155"/>
            <a:ext cx="404037" cy="503275"/>
          </a:xfrm>
          <a:prstGeom prst="down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40611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Treemap</a:t>
            </a:r>
            <a:r>
              <a:rPr lang="en-US" dirty="0" smtClean="0"/>
              <a:t> – Extensions</a:t>
            </a:r>
            <a:endParaRPr lang="en-US" dirty="0"/>
          </a:p>
        </p:txBody>
      </p:sp>
      <p:sp>
        <p:nvSpPr>
          <p:cNvPr id="4" name="TextBox 3"/>
          <p:cNvSpPr txBox="1"/>
          <p:nvPr/>
        </p:nvSpPr>
        <p:spPr>
          <a:xfrm>
            <a:off x="648713" y="1328070"/>
            <a:ext cx="2909677"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Treemap</a:t>
            </a:r>
            <a:r>
              <a:rPr lang="en-US" dirty="0"/>
              <a:t> with 2 dimensions and 1 measure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79" y="1580955"/>
            <a:ext cx="2898712" cy="1792101"/>
          </a:xfrm>
          <a:prstGeom prst="rect">
            <a:avLst/>
          </a:prstGeom>
        </p:spPr>
      </p:pic>
      <p:sp>
        <p:nvSpPr>
          <p:cNvPr id="19" name="TextBox 18"/>
          <p:cNvSpPr txBox="1"/>
          <p:nvPr/>
        </p:nvSpPr>
        <p:spPr>
          <a:xfrm>
            <a:off x="5313194" y="1328070"/>
            <a:ext cx="3001466"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Treemap</a:t>
            </a:r>
            <a:r>
              <a:rPr lang="en-US" dirty="0"/>
              <a:t> with 2 dimensions and 2 measures</a:t>
            </a:r>
          </a:p>
        </p:txBody>
      </p:sp>
      <p:sp>
        <p:nvSpPr>
          <p:cNvPr id="24" name="TextBox 23"/>
          <p:cNvSpPr txBox="1"/>
          <p:nvPr/>
        </p:nvSpPr>
        <p:spPr>
          <a:xfrm>
            <a:off x="659679" y="3373567"/>
            <a:ext cx="2898711"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Each branch (cluster of one color set) represents 1 dimension – product in this case. The inner rectangles represent Countries. Size represents the Sales (for specified country and product).</a:t>
            </a:r>
          </a:p>
        </p:txBody>
      </p:sp>
      <p:sp>
        <p:nvSpPr>
          <p:cNvPr id="25" name="TextBox 24"/>
          <p:cNvSpPr txBox="1"/>
          <p:nvPr/>
        </p:nvSpPr>
        <p:spPr>
          <a:xfrm>
            <a:off x="5313194" y="3437859"/>
            <a:ext cx="3027602"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Here the two measures are represented by Size of the rectangle and color. The two dimensions are the represented by branches and the leaves within the branch. Similarly, any number of dimensions can be added resulting in a branch, sub-branch hierarchy.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9" y="1587931"/>
            <a:ext cx="2896893" cy="1784148"/>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193" y="1587930"/>
            <a:ext cx="3027603" cy="18499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75628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Treemap</a:t>
            </a:r>
            <a:r>
              <a:rPr lang="en-US" dirty="0" smtClean="0"/>
              <a:t> – Extensions</a:t>
            </a:r>
            <a:endParaRPr lang="en-US" dirty="0"/>
          </a:p>
        </p:txBody>
      </p:sp>
      <p:sp>
        <p:nvSpPr>
          <p:cNvPr id="4" name="TextBox 3"/>
          <p:cNvSpPr txBox="1"/>
          <p:nvPr/>
        </p:nvSpPr>
        <p:spPr>
          <a:xfrm>
            <a:off x="2079743" y="929895"/>
            <a:ext cx="4980276"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Treemap</a:t>
            </a:r>
            <a:r>
              <a:rPr lang="en-US" dirty="0"/>
              <a:t> with 5 dimensions and 2 measures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743" y="1176116"/>
            <a:ext cx="4980276" cy="306417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2079743" y="4250449"/>
            <a:ext cx="4980276"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Each Branch can be seen to be having sub-branches and they further have sub-branches. Readability is affected with such increasing number of branches esp. if they contain a large set of categories.</a:t>
            </a:r>
          </a:p>
        </p:txBody>
      </p:sp>
    </p:spTree>
    <p:extLst>
      <p:ext uri="{BB962C8B-B14F-4D97-AF65-F5344CB8AC3E}">
        <p14:creationId xmlns:p14="http://schemas.microsoft.com/office/powerpoint/2010/main" val="16370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Charts for Correlation</a:t>
            </a:r>
            <a:endParaRPr lang="en-US" dirty="0"/>
          </a:p>
        </p:txBody>
      </p:sp>
    </p:spTree>
    <p:extLst>
      <p:ext uri="{BB962C8B-B14F-4D97-AF65-F5344CB8AC3E}">
        <p14:creationId xmlns:p14="http://schemas.microsoft.com/office/powerpoint/2010/main" val="5601988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2672315"/>
          </a:xfrm>
        </p:spPr>
        <p:txBody>
          <a:bodyPr/>
          <a:lstStyle/>
          <a:p>
            <a:pPr>
              <a:spcBef>
                <a:spcPts val="0"/>
              </a:spcBef>
              <a:spcAft>
                <a:spcPts val="0"/>
              </a:spcAft>
            </a:pPr>
            <a:r>
              <a:rPr lang="en-US" sz="900" b="1" u="sng" dirty="0" smtClean="0"/>
              <a:t>Shows:</a:t>
            </a:r>
            <a:r>
              <a:rPr lang="en-US" sz="900" dirty="0" smtClean="0"/>
              <a:t> Correlation</a:t>
            </a:r>
            <a:r>
              <a:rPr lang="en-US" sz="900" dirty="0"/>
              <a:t>, Clusters/Outliers</a:t>
            </a:r>
            <a:endParaRPr lang="en-US" sz="900" dirty="0" smtClean="0"/>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smtClean="0"/>
              <a:t>Compare two dimensional data (matrix) on a variable/measure.</a:t>
            </a:r>
          </a:p>
          <a:p>
            <a:pPr marL="1028681" lvl="1" indent="-285750">
              <a:spcBef>
                <a:spcPts val="0"/>
              </a:spcBef>
              <a:spcAft>
                <a:spcPts val="0"/>
              </a:spcAft>
              <a:buFont typeface="Arial" panose="020B0604020202020204" pitchFamily="34" charset="0"/>
              <a:buChar char="•"/>
            </a:pPr>
            <a:r>
              <a:rPr lang="en-US" sz="700" dirty="0" smtClean="0"/>
              <a:t>Colors at the intersection denotes the intensity / magnitude of the measure.</a:t>
            </a:r>
          </a:p>
          <a:p>
            <a:pPr marL="285750" indent="-285750">
              <a:spcBef>
                <a:spcPts val="0"/>
              </a:spcBef>
              <a:spcAft>
                <a:spcPts val="0"/>
              </a:spcAft>
              <a:buFont typeface="Arial" panose="020B0604020202020204" pitchFamily="34" charset="0"/>
              <a:buChar char="•"/>
            </a:pPr>
            <a:r>
              <a:rPr lang="en-US" sz="900" dirty="0" err="1" smtClean="0"/>
              <a:t>Heatmap</a:t>
            </a:r>
            <a:r>
              <a:rPr lang="en-US" sz="900" dirty="0" smtClean="0"/>
              <a:t> is often confused with </a:t>
            </a:r>
            <a:r>
              <a:rPr lang="en-US" sz="900" dirty="0" err="1" smtClean="0"/>
              <a:t>Treemap</a:t>
            </a:r>
            <a:r>
              <a:rPr lang="en-US" sz="900" dirty="0" smtClean="0"/>
              <a:t>. Both are completely different from each other. See the comparison slide that follows for differences.</a:t>
            </a:r>
            <a:endParaRPr lang="en-US" sz="700" dirty="0" smtClean="0"/>
          </a:p>
          <a:p>
            <a:pPr marL="285750" indent="-285750">
              <a:spcBef>
                <a:spcPts val="0"/>
              </a:spcBef>
              <a:spcAft>
                <a:spcPts val="0"/>
              </a:spcAft>
              <a:buFont typeface="Arial" panose="020B0604020202020204" pitchFamily="34" charset="0"/>
              <a:buChar char="•"/>
            </a:pPr>
            <a:r>
              <a:rPr lang="en-US" sz="900" dirty="0" smtClean="0"/>
              <a:t>The measures to be shown can be continuous (sales amount) or discrete (rank, rating) nature.</a:t>
            </a:r>
          </a:p>
          <a:p>
            <a:pPr marL="285750" indent="-285750">
              <a:spcBef>
                <a:spcPts val="0"/>
              </a:spcBef>
              <a:spcAft>
                <a:spcPts val="0"/>
              </a:spcAft>
              <a:buFont typeface="Arial" panose="020B0604020202020204" pitchFamily="34" charset="0"/>
              <a:buChar char="•"/>
            </a:pPr>
            <a:r>
              <a:rPr lang="en-US" sz="900" dirty="0" smtClean="0"/>
              <a:t>When two measures need to be compared, use a scatter plot. If there is an urge to use </a:t>
            </a:r>
            <a:r>
              <a:rPr lang="en-US" sz="900" dirty="0" err="1" smtClean="0"/>
              <a:t>heatmap</a:t>
            </a:r>
            <a:r>
              <a:rPr lang="en-US" sz="900" dirty="0" smtClean="0"/>
              <a:t> with measures on both the axes, convert the measures to bins and plot them on the </a:t>
            </a:r>
            <a:r>
              <a:rPr lang="en-US" sz="900" dirty="0" err="1" smtClean="0"/>
              <a:t>heatmap</a:t>
            </a:r>
            <a:r>
              <a:rPr lang="en-US" sz="900" dirty="0" smtClean="0"/>
              <a:t>.</a:t>
            </a:r>
            <a:endParaRPr lang="en-US" sz="900" dirty="0"/>
          </a:p>
        </p:txBody>
      </p:sp>
      <p:sp>
        <p:nvSpPr>
          <p:cNvPr id="5" name="Content Placeholder 4"/>
          <p:cNvSpPr>
            <a:spLocks noGrp="1"/>
          </p:cNvSpPr>
          <p:nvPr>
            <p:ph sz="half" idx="2"/>
          </p:nvPr>
        </p:nvSpPr>
        <p:spPr>
          <a:xfrm>
            <a:off x="846668" y="3834810"/>
            <a:ext cx="3792473" cy="992798"/>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The size of the intersection cell can be used to represent a second measure in </a:t>
            </a:r>
            <a:r>
              <a:rPr lang="en-US" sz="900" dirty="0" err="1" smtClean="0"/>
              <a:t>heatmap</a:t>
            </a:r>
            <a:endParaRPr lang="en-US" sz="900" dirty="0" smtClean="0"/>
          </a:p>
          <a:p>
            <a:pPr marL="285750" indent="-285750">
              <a:spcBef>
                <a:spcPts val="0"/>
              </a:spcBef>
              <a:spcAft>
                <a:spcPts val="0"/>
              </a:spcAft>
              <a:buFont typeface="Arial" panose="020B0604020202020204" pitchFamily="34" charset="0"/>
              <a:buChar char="•"/>
            </a:pPr>
            <a:r>
              <a:rPr lang="en-US" sz="900" dirty="0" smtClean="0"/>
              <a:t>Geographic </a:t>
            </a:r>
            <a:r>
              <a:rPr lang="en-US" sz="900" dirty="0" err="1" smtClean="0"/>
              <a:t>Heatmap</a:t>
            </a:r>
            <a:r>
              <a:rPr lang="en-US" sz="900" dirty="0" smtClean="0"/>
              <a:t> (see Spatial section)</a:t>
            </a:r>
          </a:p>
          <a:p>
            <a:pPr marL="285750" indent="-285750">
              <a:spcBef>
                <a:spcPts val="0"/>
              </a:spcBef>
              <a:spcAft>
                <a:spcPts val="0"/>
              </a:spcAft>
              <a:buFont typeface="Arial" panose="020B0604020202020204" pitchFamily="34" charset="0"/>
              <a:buChar char="•"/>
            </a:pPr>
            <a:r>
              <a:rPr lang="en-US" sz="900" dirty="0" smtClean="0"/>
              <a:t>Using measure bins on both the axes to get a scatter like histogram</a:t>
            </a:r>
            <a:endParaRPr lang="en-US" sz="900" dirty="0"/>
          </a:p>
        </p:txBody>
      </p:sp>
      <p:sp>
        <p:nvSpPr>
          <p:cNvPr id="2" name="Title 1"/>
          <p:cNvSpPr>
            <a:spLocks noGrp="1"/>
          </p:cNvSpPr>
          <p:nvPr>
            <p:ph type="title"/>
          </p:nvPr>
        </p:nvSpPr>
        <p:spPr/>
        <p:txBody>
          <a:bodyPr/>
          <a:lstStyle/>
          <a:p>
            <a:r>
              <a:rPr lang="en-US" dirty="0" err="1" smtClean="0"/>
              <a:t>Heatmap</a:t>
            </a:r>
            <a:r>
              <a:rPr lang="en-US" dirty="0" smtClean="0"/>
              <a:t> - Summary</a:t>
            </a:r>
            <a:endParaRPr lang="en-US" dirty="0"/>
          </a:p>
        </p:txBody>
      </p:sp>
      <p:sp>
        <p:nvSpPr>
          <p:cNvPr id="6" name="Content Placeholder 5"/>
          <p:cNvSpPr>
            <a:spLocks noGrp="1"/>
          </p:cNvSpPr>
          <p:nvPr>
            <p:ph sz="half" idx="10"/>
          </p:nvPr>
        </p:nvSpPr>
        <p:spPr>
          <a:xfrm>
            <a:off x="4888187" y="2651052"/>
            <a:ext cx="3792473" cy="1134139"/>
          </a:xfrm>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Avoid more than one dimension on each axis (though technically possible)</a:t>
            </a:r>
          </a:p>
          <a:p>
            <a:pPr marL="285750" indent="-285750">
              <a:spcBef>
                <a:spcPts val="0"/>
              </a:spcBef>
              <a:spcAft>
                <a:spcPts val="0"/>
              </a:spcAft>
              <a:buFont typeface="Arial" panose="020B0604020202020204" pitchFamily="34" charset="0"/>
              <a:buChar char="•"/>
            </a:pPr>
            <a:endParaRPr lang="en-US" sz="900" dirty="0" smtClean="0"/>
          </a:p>
        </p:txBody>
      </p:sp>
      <p:graphicFrame>
        <p:nvGraphicFramePr>
          <p:cNvPr id="9" name="Content Placeholder 3"/>
          <p:cNvGraphicFramePr>
            <a:graphicFrameLocks/>
          </p:cNvGraphicFramePr>
          <p:nvPr>
            <p:extLst>
              <p:ext uri="{D42A27DB-BD31-4B8C-83A1-F6EECF244321}">
                <p14:modId xmlns:p14="http://schemas.microsoft.com/office/powerpoint/2010/main" val="1090620680"/>
              </p:ext>
            </p:extLst>
          </p:nvPr>
        </p:nvGraphicFramePr>
        <p:xfrm>
          <a:off x="4888187" y="920978"/>
          <a:ext cx="3792474" cy="128882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a:t>
                      </a:r>
                      <a:r>
                        <a:rPr lang="en-US" sz="8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2</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2</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baseline="0" dirty="0" smtClean="0">
                          <a:latin typeface="Open Sans" panose="020B0606030504020204" pitchFamily="34" charset="0"/>
                          <a:ea typeface="Open Sans" panose="020B0606030504020204" pitchFamily="34" charset="0"/>
                          <a:cs typeface="Open Sans" panose="020B0606030504020204" pitchFamily="34" charset="0"/>
                        </a:rPr>
                        <a:t>Add additional dims on any axis</a:t>
                      </a: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Color</a:t>
                      </a:r>
                    </a:p>
                    <a:p>
                      <a:r>
                        <a:rPr lang="en-US" sz="800" dirty="0" smtClean="0">
                          <a:latin typeface="Open Sans" panose="020B0606030504020204" pitchFamily="34" charset="0"/>
                          <a:ea typeface="Open Sans" panose="020B0606030504020204" pitchFamily="34" charset="0"/>
                          <a:cs typeface="Open Sans" panose="020B0606030504020204" pitchFamily="34" charset="0"/>
                        </a:rPr>
                        <a:t>Size</a:t>
                      </a:r>
                    </a:p>
                    <a:p>
                      <a:r>
                        <a:rPr lang="en-US" sz="800" dirty="0" smtClean="0">
                          <a:latin typeface="Open Sans" panose="020B0606030504020204" pitchFamily="34" charset="0"/>
                          <a:ea typeface="Open Sans" panose="020B0606030504020204" pitchFamily="34" charset="0"/>
                          <a:cs typeface="Open Sans" panose="020B0606030504020204" pitchFamily="34" charset="0"/>
                        </a:rPr>
                        <a:t>Tooltips</a:t>
                      </a:r>
                    </a:p>
                  </a:txBody>
                  <a:tcPr marL="273323" marR="273323"/>
                </a:tc>
              </a:tr>
            </a:tbl>
          </a:graphicData>
        </a:graphic>
      </p:graphicFrame>
      <p:pic>
        <p:nvPicPr>
          <p:cNvPr id="3" name="Picture 2"/>
          <p:cNvPicPr>
            <a:picLocks noChangeAspect="1"/>
          </p:cNvPicPr>
          <p:nvPr/>
        </p:nvPicPr>
        <p:blipFill>
          <a:blip r:embed="rId3"/>
          <a:stretch>
            <a:fillRect/>
          </a:stretch>
        </p:blipFill>
        <p:spPr>
          <a:xfrm>
            <a:off x="7942363" y="263645"/>
            <a:ext cx="738298" cy="3773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73272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ea typeface="Open Sans" panose="020B0606030504020204" pitchFamily="34" charset="0"/>
                <a:cs typeface="Open Sans" panose="020B0606030504020204" pitchFamily="34" charset="0"/>
              </a:rPr>
              <a:t>Heatmap</a:t>
            </a:r>
            <a:r>
              <a:rPr lang="en-US" dirty="0" smtClean="0">
                <a:ea typeface="Open Sans" panose="020B0606030504020204" pitchFamily="34" charset="0"/>
                <a:cs typeface="Open Sans" panose="020B0606030504020204" pitchFamily="34" charset="0"/>
              </a:rPr>
              <a:t> Variants</a:t>
            </a:r>
            <a:endParaRPr lang="en-US" dirty="0">
              <a:ea typeface="Open Sans" panose="020B0606030504020204" pitchFamily="34" charset="0"/>
              <a:cs typeface="Open Sans" panose="020B0606030504020204" pitchFamily="34" charset="0"/>
            </a:endParaRPr>
          </a:p>
        </p:txBody>
      </p:sp>
      <p:sp>
        <p:nvSpPr>
          <p:cNvPr id="9" name="TextBox 8"/>
          <p:cNvSpPr txBox="1"/>
          <p:nvPr/>
        </p:nvSpPr>
        <p:spPr>
          <a:xfrm>
            <a:off x="1005476" y="1083371"/>
            <a:ext cx="342087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smtClean="0"/>
              <a:t>Heatmap</a:t>
            </a:r>
            <a:r>
              <a:rPr lang="en-US" dirty="0" smtClean="0"/>
              <a:t> on discrete measure</a:t>
            </a:r>
            <a:endParaRPr lang="en-US" dirty="0"/>
          </a:p>
        </p:txBody>
      </p:sp>
      <p:sp>
        <p:nvSpPr>
          <p:cNvPr id="11" name="TextBox 10"/>
          <p:cNvSpPr txBox="1"/>
          <p:nvPr/>
        </p:nvSpPr>
        <p:spPr>
          <a:xfrm>
            <a:off x="4830743" y="1083370"/>
            <a:ext cx="328960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smtClean="0"/>
              <a:t>Heatmap</a:t>
            </a:r>
            <a:r>
              <a:rPr lang="en-US" dirty="0" smtClean="0"/>
              <a:t> on continuous measure</a:t>
            </a:r>
            <a:endParaRPr lang="en-US" dirty="0"/>
          </a:p>
        </p:txBody>
      </p:sp>
      <p:sp>
        <p:nvSpPr>
          <p:cNvPr id="2" name="TextBox 1"/>
          <p:cNvSpPr txBox="1"/>
          <p:nvPr/>
        </p:nvSpPr>
        <p:spPr>
          <a:xfrm>
            <a:off x="1005478" y="3754371"/>
            <a:ext cx="342087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 heat map with movie name on x-axis and reviewer name on y-axis. The discrete measure here represents the rating for the movie by the reviewer. Showing this information in crosstabs or </a:t>
            </a:r>
            <a:r>
              <a:rPr lang="en-US" dirty="0" err="1"/>
              <a:t>heatmaps</a:t>
            </a:r>
            <a:r>
              <a:rPr lang="en-US" dirty="0"/>
              <a:t> allows for condensed display in a small space.</a:t>
            </a:r>
          </a:p>
        </p:txBody>
      </p:sp>
      <p:sp>
        <p:nvSpPr>
          <p:cNvPr id="16" name="TextBox 15"/>
          <p:cNvSpPr txBox="1"/>
          <p:nvPr/>
        </p:nvSpPr>
        <p:spPr>
          <a:xfrm>
            <a:off x="4830745" y="3754371"/>
            <a:ext cx="328960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This </a:t>
            </a:r>
            <a:r>
              <a:rPr lang="en-US" dirty="0" err="1"/>
              <a:t>heatmap</a:t>
            </a:r>
            <a:r>
              <a:rPr lang="en-US" dirty="0"/>
              <a:t> shows weekday on one axis and hour of the day on other. The continuous measure is the average temperature of a component during the particular day/hour. Helps easily identify hotspots and </a:t>
            </a:r>
            <a:r>
              <a:rPr lang="en-US" dirty="0" err="1"/>
              <a:t>greenzones</a:t>
            </a:r>
            <a:r>
              <a:rPr lang="en-US" dirty="0"/>
              <a:t>. Finding patterns is very well done by </a:t>
            </a:r>
            <a:r>
              <a:rPr lang="en-US" dirty="0" err="1"/>
              <a:t>heatmaps</a:t>
            </a:r>
            <a:r>
              <a:rPr lang="en-US" dirty="0"/>
              <a:t>.</a:t>
            </a:r>
          </a:p>
        </p:txBody>
      </p:sp>
      <p:pic>
        <p:nvPicPr>
          <p:cNvPr id="3" name="Picture 2"/>
          <p:cNvPicPr>
            <a:picLocks noChangeAspect="1"/>
          </p:cNvPicPr>
          <p:nvPr/>
        </p:nvPicPr>
        <p:blipFill rotWithShape="1">
          <a:blip r:embed="rId3"/>
          <a:srcRect r="28147"/>
          <a:stretch/>
        </p:blipFill>
        <p:spPr>
          <a:xfrm>
            <a:off x="4830746" y="1342546"/>
            <a:ext cx="3299618" cy="242708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4"/>
          <a:srcRect r="9785"/>
          <a:stretch/>
        </p:blipFill>
        <p:spPr>
          <a:xfrm>
            <a:off x="1005476" y="1342546"/>
            <a:ext cx="3424757" cy="2411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6542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Treemap</a:t>
            </a:r>
            <a:r>
              <a:rPr lang="en-US" dirty="0" smtClean="0"/>
              <a:t> vs </a:t>
            </a:r>
            <a:r>
              <a:rPr lang="en-US" dirty="0" err="1" smtClean="0"/>
              <a:t>Heatmap</a:t>
            </a:r>
            <a:r>
              <a:rPr lang="en-US" dirty="0" smtClean="0"/>
              <a:t> vs. Scatter Plot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565759374"/>
              </p:ext>
            </p:extLst>
          </p:nvPr>
        </p:nvGraphicFramePr>
        <p:xfrm>
          <a:off x="846667" y="920246"/>
          <a:ext cx="7833993" cy="1930740"/>
        </p:xfrm>
        <a:graphic>
          <a:graphicData uri="http://schemas.openxmlformats.org/drawingml/2006/table">
            <a:tbl>
              <a:tblPr firstRow="1" bandRow="1">
                <a:tableStyleId>{5C22544A-7EE6-4342-B048-85BDC9FD1C3A}</a:tableStyleId>
              </a:tblPr>
              <a:tblGrid>
                <a:gridCol w="2611331"/>
                <a:gridCol w="2611331"/>
                <a:gridCol w="2611331"/>
              </a:tblGrid>
              <a:tr h="321790">
                <a:tc>
                  <a:txBody>
                    <a:bodyPr/>
                    <a:lstStyle/>
                    <a:p>
                      <a:r>
                        <a:rPr lang="en-US" sz="1100" dirty="0" err="1" smtClean="0"/>
                        <a:t>Treemap</a:t>
                      </a:r>
                      <a:endParaRPr lang="en-US" sz="1100" dirty="0"/>
                    </a:p>
                  </a:txBody>
                  <a:tcPr/>
                </a:tc>
                <a:tc>
                  <a:txBody>
                    <a:bodyPr/>
                    <a:lstStyle/>
                    <a:p>
                      <a:r>
                        <a:rPr lang="en-US" sz="1100" dirty="0" err="1" smtClean="0"/>
                        <a:t>Heatmap</a:t>
                      </a:r>
                      <a:endParaRPr lang="en-US" sz="1100" dirty="0"/>
                    </a:p>
                  </a:txBody>
                  <a:tcPr/>
                </a:tc>
                <a:tc>
                  <a:txBody>
                    <a:bodyPr/>
                    <a:lstStyle/>
                    <a:p>
                      <a:r>
                        <a:rPr lang="en-US" sz="1100" dirty="0" smtClean="0"/>
                        <a:t>Scatter</a:t>
                      </a:r>
                      <a:r>
                        <a:rPr lang="en-US" sz="1100" baseline="0" dirty="0" smtClean="0"/>
                        <a:t> Plot</a:t>
                      </a:r>
                      <a:endParaRPr lang="en-US" sz="1100" dirty="0"/>
                    </a:p>
                  </a:txBody>
                  <a:tcPr/>
                </a:tc>
              </a:tr>
              <a:tr h="321790">
                <a:tc>
                  <a:txBody>
                    <a:bodyPr/>
                    <a:lstStyle/>
                    <a:p>
                      <a:r>
                        <a:rPr lang="en-US" sz="1100" dirty="0" smtClean="0"/>
                        <a:t>Does</a:t>
                      </a:r>
                      <a:r>
                        <a:rPr lang="en-US" sz="1100" baseline="0" dirty="0" smtClean="0"/>
                        <a:t> not have axes</a:t>
                      </a:r>
                      <a:endParaRPr lang="en-US" sz="1100" dirty="0"/>
                    </a:p>
                  </a:txBody>
                  <a:tcPr/>
                </a:tc>
                <a:tc>
                  <a:txBody>
                    <a:bodyPr/>
                    <a:lstStyle/>
                    <a:p>
                      <a:r>
                        <a:rPr lang="en-US" sz="1100" dirty="0" smtClean="0"/>
                        <a:t>Plotted on axes</a:t>
                      </a:r>
                      <a:endParaRPr lang="en-US" sz="1100" dirty="0"/>
                    </a:p>
                  </a:txBody>
                  <a:tcPr/>
                </a:tc>
                <a:tc>
                  <a:txBody>
                    <a:bodyPr/>
                    <a:lstStyle/>
                    <a:p>
                      <a:r>
                        <a:rPr lang="en-US" sz="1100" dirty="0" smtClean="0"/>
                        <a:t>Plotted on axes</a:t>
                      </a:r>
                    </a:p>
                  </a:txBody>
                  <a:tcPr/>
                </a:tc>
              </a:tr>
              <a:tr h="321790">
                <a:tc>
                  <a:txBody>
                    <a:bodyPr/>
                    <a:lstStyle/>
                    <a:p>
                      <a:r>
                        <a:rPr lang="en-US" sz="1100" dirty="0" smtClean="0"/>
                        <a:t>--</a:t>
                      </a:r>
                      <a:endParaRPr lang="en-US" sz="1100" dirty="0"/>
                    </a:p>
                  </a:txBody>
                  <a:tcPr/>
                </a:tc>
                <a:tc>
                  <a:txBody>
                    <a:bodyPr/>
                    <a:lstStyle/>
                    <a:p>
                      <a:r>
                        <a:rPr lang="en-US" sz="1100" dirty="0" smtClean="0"/>
                        <a:t>Dimensions on x and y axes</a:t>
                      </a:r>
                      <a:endParaRPr lang="en-US" sz="1100" dirty="0"/>
                    </a:p>
                  </a:txBody>
                  <a:tcPr/>
                </a:tc>
                <a:tc>
                  <a:txBody>
                    <a:bodyPr/>
                    <a:lstStyle/>
                    <a:p>
                      <a:r>
                        <a:rPr lang="en-US" sz="1100" dirty="0" smtClean="0"/>
                        <a:t>Measures</a:t>
                      </a:r>
                      <a:r>
                        <a:rPr lang="en-US" sz="1100" baseline="0" dirty="0" smtClean="0"/>
                        <a:t> on x and y axes</a:t>
                      </a:r>
                      <a:endParaRPr lang="en-US" sz="1100" dirty="0"/>
                    </a:p>
                  </a:txBody>
                  <a:tcPr/>
                </a:tc>
              </a:tr>
              <a:tr h="321790">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100" dirty="0" smtClean="0"/>
                        <a:t> Purpose: Composition, Comparison</a:t>
                      </a:r>
                    </a:p>
                  </a:txBody>
                  <a:tcPr/>
                </a:tc>
                <a:tc>
                  <a:txBody>
                    <a:bodyPr/>
                    <a:lstStyle/>
                    <a:p>
                      <a:r>
                        <a:rPr lang="en-US" sz="1100" dirty="0" smtClean="0"/>
                        <a:t>Purpose: Correlation, Comparison</a:t>
                      </a:r>
                      <a:endParaRPr lang="en-US" sz="1100" dirty="0"/>
                    </a:p>
                  </a:txBody>
                  <a:tcPr/>
                </a:tc>
                <a:tc>
                  <a:txBody>
                    <a:bodyPr/>
                    <a:lstStyle/>
                    <a:p>
                      <a:r>
                        <a:rPr lang="en-US" sz="1100" dirty="0" smtClean="0"/>
                        <a:t>Purpose: Correlation, Comparison</a:t>
                      </a:r>
                      <a:endParaRPr lang="en-US" sz="1100" dirty="0"/>
                    </a:p>
                  </a:txBody>
                  <a:tcPr/>
                </a:tc>
              </a:tr>
              <a:tr h="321790">
                <a:tc>
                  <a:txBody>
                    <a:bodyPr/>
                    <a:lstStyle/>
                    <a:p>
                      <a:r>
                        <a:rPr lang="en-US" sz="1100" dirty="0" smtClean="0"/>
                        <a:t>Suited for Hierarchical</a:t>
                      </a:r>
                      <a:r>
                        <a:rPr lang="en-US" sz="1100" baseline="0" dirty="0" smtClean="0"/>
                        <a:t> Data</a:t>
                      </a:r>
                      <a:endParaRPr lang="en-US" sz="1100" dirty="0"/>
                    </a:p>
                  </a:txBody>
                  <a:tcPr/>
                </a:tc>
                <a:tc>
                  <a:txBody>
                    <a:bodyPr/>
                    <a:lstStyle/>
                    <a:p>
                      <a:r>
                        <a:rPr lang="en-US" sz="1100" dirty="0" smtClean="0"/>
                        <a:t>Not suited for Hierarchical</a:t>
                      </a:r>
                      <a:r>
                        <a:rPr lang="en-US" sz="1100" baseline="0" dirty="0" smtClean="0"/>
                        <a:t> Data</a:t>
                      </a:r>
                      <a:endParaRPr lang="en-US" sz="1100" dirty="0"/>
                    </a:p>
                  </a:txBody>
                  <a:tcPr/>
                </a:tc>
                <a:tc>
                  <a:txBody>
                    <a:bodyPr/>
                    <a:lstStyle/>
                    <a:p>
                      <a:r>
                        <a:rPr lang="en-US" sz="1100" dirty="0" smtClean="0"/>
                        <a:t>Not suited for Hierarchical</a:t>
                      </a:r>
                      <a:r>
                        <a:rPr lang="en-US" sz="1100" baseline="0" dirty="0" smtClean="0"/>
                        <a:t> Data</a:t>
                      </a:r>
                      <a:endParaRPr lang="en-US" sz="1100" dirty="0"/>
                    </a:p>
                  </a:txBody>
                  <a:tcPr/>
                </a:tc>
              </a:tr>
              <a:tr h="321790">
                <a:tc>
                  <a:txBody>
                    <a:bodyPr/>
                    <a:lstStyle/>
                    <a:p>
                      <a:r>
                        <a:rPr lang="en-US" sz="1100" dirty="0" smtClean="0"/>
                        <a:t>Suited for</a:t>
                      </a:r>
                      <a:r>
                        <a:rPr lang="en-US" sz="1100" baseline="0" dirty="0" smtClean="0"/>
                        <a:t> multiple dimensions</a:t>
                      </a:r>
                      <a:endParaRPr lang="en-US" sz="1100" dirty="0"/>
                    </a:p>
                  </a:txBody>
                  <a:tcPr/>
                </a:tc>
                <a:tc>
                  <a:txBody>
                    <a:bodyPr/>
                    <a:lstStyle/>
                    <a:p>
                      <a:r>
                        <a:rPr lang="en-US" sz="1100" dirty="0" smtClean="0"/>
                        <a:t>Not suited for </a:t>
                      </a:r>
                      <a:r>
                        <a:rPr lang="en-US" sz="1100" baseline="0" dirty="0" smtClean="0"/>
                        <a:t>multiple dimensions</a:t>
                      </a:r>
                      <a:endParaRPr lang="en-US" sz="1100" dirty="0"/>
                    </a:p>
                  </a:txBody>
                  <a:tcPr/>
                </a:tc>
                <a:tc>
                  <a:txBody>
                    <a:bodyPr/>
                    <a:lstStyle/>
                    <a:p>
                      <a:r>
                        <a:rPr lang="en-US" sz="1100" dirty="0" smtClean="0"/>
                        <a:t>Suited for </a:t>
                      </a:r>
                      <a:r>
                        <a:rPr lang="en-US" sz="1100" baseline="0" dirty="0" smtClean="0"/>
                        <a:t>multiple dimensions</a:t>
                      </a:r>
                      <a:endParaRPr lang="en-US" sz="1100" dirty="0"/>
                    </a:p>
                  </a:txBody>
                  <a:tcPr/>
                </a:tc>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34" y="3083577"/>
            <a:ext cx="2347672" cy="144589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7881" y="3084547"/>
            <a:ext cx="2300050" cy="144589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3610018" y="3084547"/>
            <a:ext cx="2307291" cy="14656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14728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2"/>
            <a:ext cx="3792473" cy="1162492"/>
          </a:xfrm>
        </p:spPr>
        <p:txBody>
          <a:bodyPr/>
          <a:lstStyle/>
          <a:p>
            <a:pPr>
              <a:spcBef>
                <a:spcPts val="0"/>
              </a:spcBef>
              <a:spcAft>
                <a:spcPts val="0"/>
              </a:spcAft>
            </a:pPr>
            <a:r>
              <a:rPr lang="en-US" sz="900" b="1" u="sng" dirty="0" smtClean="0"/>
              <a:t>Shows:</a:t>
            </a:r>
            <a:r>
              <a:rPr lang="en-US" sz="900" dirty="0" smtClean="0"/>
              <a:t> Correlation, Clusters/Outliers</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smtClean="0"/>
              <a:t>Find relationship between two measures (variables)</a:t>
            </a:r>
          </a:p>
          <a:p>
            <a:pPr marL="285750" indent="-285750">
              <a:spcBef>
                <a:spcPts val="0"/>
              </a:spcBef>
              <a:spcAft>
                <a:spcPts val="0"/>
              </a:spcAft>
              <a:buFont typeface="Arial" panose="020B0604020202020204" pitchFamily="34" charset="0"/>
              <a:buChar char="•"/>
            </a:pPr>
            <a:r>
              <a:rPr lang="en-US" sz="900" dirty="0" smtClean="0"/>
              <a:t>Helpful for finding clusters or outliers</a:t>
            </a:r>
          </a:p>
          <a:p>
            <a:pPr marL="285750" indent="-285750">
              <a:spcBef>
                <a:spcPts val="0"/>
              </a:spcBef>
              <a:spcAft>
                <a:spcPts val="0"/>
              </a:spcAft>
              <a:buFont typeface="Arial" panose="020B0604020202020204" pitchFamily="34" charset="0"/>
              <a:buChar char="•"/>
            </a:pPr>
            <a:r>
              <a:rPr lang="en-US" sz="900" dirty="0" smtClean="0"/>
              <a:t>Generally used once-a-while for analysis rather than daily – unless data is very volatile or outliers need to be spotted when occurred</a:t>
            </a:r>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a:p>
        </p:txBody>
      </p:sp>
      <p:sp>
        <p:nvSpPr>
          <p:cNvPr id="5" name="Content Placeholder 4"/>
          <p:cNvSpPr>
            <a:spLocks noGrp="1"/>
          </p:cNvSpPr>
          <p:nvPr>
            <p:ph sz="half" idx="2"/>
          </p:nvPr>
        </p:nvSpPr>
        <p:spPr>
          <a:xfrm>
            <a:off x="846666" y="2280221"/>
            <a:ext cx="3792473" cy="730529"/>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Color</a:t>
            </a:r>
          </a:p>
          <a:p>
            <a:pPr marL="285750" indent="-285750">
              <a:spcBef>
                <a:spcPts val="0"/>
              </a:spcBef>
              <a:spcAft>
                <a:spcPts val="0"/>
              </a:spcAft>
              <a:buFont typeface="Arial" panose="020B0604020202020204" pitchFamily="34" charset="0"/>
              <a:buChar char="•"/>
            </a:pPr>
            <a:r>
              <a:rPr lang="en-US" sz="900" dirty="0" smtClean="0"/>
              <a:t>Size</a:t>
            </a:r>
          </a:p>
          <a:p>
            <a:pPr marL="285750" indent="-285750">
              <a:spcBef>
                <a:spcPts val="0"/>
              </a:spcBef>
              <a:spcAft>
                <a:spcPts val="0"/>
              </a:spcAft>
              <a:buFont typeface="Arial" panose="020B0604020202020204" pitchFamily="34" charset="0"/>
              <a:buChar char="•"/>
            </a:pPr>
            <a:r>
              <a:rPr lang="en-US" sz="900" dirty="0" smtClean="0"/>
              <a:t>Shape</a:t>
            </a:r>
          </a:p>
          <a:p>
            <a:pPr marL="285750" indent="-285750">
              <a:spcBef>
                <a:spcPts val="0"/>
              </a:spcBef>
              <a:spcAft>
                <a:spcPts val="0"/>
              </a:spcAft>
              <a:buFont typeface="Arial" panose="020B0604020202020204" pitchFamily="34" charset="0"/>
              <a:buChar char="•"/>
            </a:pPr>
            <a:endParaRPr lang="en-US" sz="900" dirty="0" smtClean="0"/>
          </a:p>
        </p:txBody>
      </p:sp>
      <p:sp>
        <p:nvSpPr>
          <p:cNvPr id="2" name="Title 1"/>
          <p:cNvSpPr>
            <a:spLocks noGrp="1"/>
          </p:cNvSpPr>
          <p:nvPr>
            <p:ph type="title"/>
          </p:nvPr>
        </p:nvSpPr>
        <p:spPr/>
        <p:txBody>
          <a:bodyPr/>
          <a:lstStyle/>
          <a:p>
            <a:r>
              <a:rPr lang="en-US" dirty="0" smtClean="0"/>
              <a:t>Scatterplot - Summary</a:t>
            </a:r>
            <a:endParaRPr lang="en-US" dirty="0"/>
          </a:p>
        </p:txBody>
      </p:sp>
      <p:sp>
        <p:nvSpPr>
          <p:cNvPr id="6" name="Content Placeholder 5"/>
          <p:cNvSpPr>
            <a:spLocks noGrp="1"/>
          </p:cNvSpPr>
          <p:nvPr>
            <p:ph sz="half" idx="10"/>
          </p:nvPr>
        </p:nvSpPr>
        <p:spPr>
          <a:xfrm>
            <a:off x="846667" y="3239386"/>
            <a:ext cx="3792473" cy="1375620"/>
          </a:xfrm>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Avoid more than one dimension on each axis (though technically possible)</a:t>
            </a:r>
          </a:p>
          <a:p>
            <a:pPr marL="285750" indent="-285750">
              <a:spcBef>
                <a:spcPts val="0"/>
              </a:spcBef>
              <a:spcAft>
                <a:spcPts val="0"/>
              </a:spcAft>
              <a:buFont typeface="Arial" panose="020B0604020202020204" pitchFamily="34" charset="0"/>
              <a:buChar char="•"/>
            </a:pPr>
            <a:endParaRPr lang="en-US" sz="900" dirty="0" smtClean="0"/>
          </a:p>
        </p:txBody>
      </p:sp>
      <p:graphicFrame>
        <p:nvGraphicFramePr>
          <p:cNvPr id="9" name="Content Placeholder 3"/>
          <p:cNvGraphicFramePr>
            <a:graphicFrameLocks/>
          </p:cNvGraphicFramePr>
          <p:nvPr>
            <p:extLst>
              <p:ext uri="{D42A27DB-BD31-4B8C-83A1-F6EECF244321}">
                <p14:modId xmlns:p14="http://schemas.microsoft.com/office/powerpoint/2010/main" val="3872876883"/>
              </p:ext>
            </p:extLst>
          </p:nvPr>
        </p:nvGraphicFramePr>
        <p:xfrm>
          <a:off x="4888187" y="920978"/>
          <a:ext cx="3792474" cy="128882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a:t>
                      </a:r>
                      <a:r>
                        <a:rPr lang="en-US" sz="8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2</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3</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3</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baseline="0" dirty="0" smtClean="0">
                          <a:latin typeface="Open Sans" panose="020B0606030504020204" pitchFamily="34" charset="0"/>
                          <a:ea typeface="Open Sans" panose="020B0606030504020204" pitchFamily="34" charset="0"/>
                          <a:cs typeface="Open Sans" panose="020B0606030504020204" pitchFamily="34" charset="0"/>
                        </a:rPr>
                        <a:t>Color</a:t>
                      </a:r>
                    </a:p>
                    <a:p>
                      <a:r>
                        <a:rPr lang="en-US" sz="800" baseline="0" dirty="0" smtClean="0">
                          <a:latin typeface="Open Sans" panose="020B0606030504020204" pitchFamily="34" charset="0"/>
                          <a:ea typeface="Open Sans" panose="020B0606030504020204" pitchFamily="34" charset="0"/>
                          <a:cs typeface="Open Sans" panose="020B0606030504020204" pitchFamily="34" charset="0"/>
                        </a:rPr>
                        <a:t>Shape</a:t>
                      </a:r>
                    </a:p>
                    <a:p>
                      <a:r>
                        <a:rPr lang="en-US" sz="800" baseline="0" dirty="0" smtClean="0">
                          <a:latin typeface="Open Sans" panose="020B0606030504020204" pitchFamily="34" charset="0"/>
                          <a:ea typeface="Open Sans" panose="020B0606030504020204" pitchFamily="34" charset="0"/>
                          <a:cs typeface="Open Sans" panose="020B0606030504020204" pitchFamily="34" charset="0"/>
                        </a:rPr>
                        <a:t>Size</a:t>
                      </a: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Color</a:t>
                      </a:r>
                    </a:p>
                    <a:p>
                      <a:r>
                        <a:rPr lang="en-US" sz="800" dirty="0" smtClean="0">
                          <a:latin typeface="Open Sans" panose="020B0606030504020204" pitchFamily="34" charset="0"/>
                          <a:ea typeface="Open Sans" panose="020B0606030504020204" pitchFamily="34" charset="0"/>
                          <a:cs typeface="Open Sans" panose="020B0606030504020204" pitchFamily="34" charset="0"/>
                        </a:rPr>
                        <a:t>Shape</a:t>
                      </a:r>
                    </a:p>
                    <a:p>
                      <a:r>
                        <a:rPr lang="en-US" sz="800" dirty="0" smtClean="0">
                          <a:latin typeface="Open Sans" panose="020B0606030504020204" pitchFamily="34" charset="0"/>
                          <a:ea typeface="Open Sans" panose="020B0606030504020204" pitchFamily="34" charset="0"/>
                          <a:cs typeface="Open Sans" panose="020B0606030504020204" pitchFamily="34" charset="0"/>
                        </a:rPr>
                        <a:t>Size</a:t>
                      </a:r>
                    </a:p>
                  </a:txBody>
                  <a:tcPr marL="273323" marR="273323"/>
                </a:tc>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928" y="255795"/>
            <a:ext cx="695733" cy="393022"/>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4888187" y="2645486"/>
            <a:ext cx="2393565" cy="2399388"/>
          </a:xfrm>
          <a:prstGeom prst="rect">
            <a:avLst/>
          </a:prstGeom>
          <a:ln>
            <a:noFill/>
          </a:ln>
          <a:effectLst>
            <a:outerShdw blurRad="190500" algn="tl" rotWithShape="0">
              <a:srgbClr val="000000">
                <a:alpha val="70000"/>
              </a:srgbClr>
            </a:outerShdw>
          </a:effectLst>
        </p:spPr>
      </p:pic>
      <p:sp>
        <p:nvSpPr>
          <p:cNvPr id="10" name="Rectangle 9"/>
          <p:cNvSpPr/>
          <p:nvPr/>
        </p:nvSpPr>
        <p:spPr>
          <a:xfrm>
            <a:off x="4888187" y="2430042"/>
            <a:ext cx="1332416" cy="215444"/>
          </a:xfrm>
          <a:prstGeom prst="rect">
            <a:avLst/>
          </a:prstGeom>
        </p:spPr>
        <p:txBody>
          <a:bodyPr wrap="none">
            <a:spAutoFit/>
          </a:bodyPr>
          <a:lstStyle/>
          <a:p>
            <a:r>
              <a:rPr lang="en-US" sz="800" b="1" u="sng" dirty="0" smtClean="0">
                <a:latin typeface="Open Sans" panose="020B0606030504020204" pitchFamily="34" charset="0"/>
                <a:ea typeface="Open Sans" panose="020B0606030504020204" pitchFamily="34" charset="0"/>
                <a:cs typeface="Open Sans" panose="020B0606030504020204" pitchFamily="34" charset="0"/>
              </a:rPr>
              <a:t>Relationship patterns:</a:t>
            </a:r>
            <a:endParaRPr lang="en-US" sz="800" b="1" u="sng"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37921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ea typeface="Open Sans" panose="020B0606030504020204" pitchFamily="34" charset="0"/>
                <a:cs typeface="Open Sans" panose="020B0606030504020204" pitchFamily="34" charset="0"/>
              </a:rPr>
              <a:t>Scatter Plot - Variants</a:t>
            </a:r>
            <a:endParaRPr lang="en-US" dirty="0">
              <a:ea typeface="Open Sans" panose="020B0606030504020204" pitchFamily="34" charset="0"/>
              <a:cs typeface="Open Sans" panose="020B0606030504020204" pitchFamily="34" charset="0"/>
            </a:endParaRPr>
          </a:p>
        </p:txBody>
      </p:sp>
      <p:sp>
        <p:nvSpPr>
          <p:cNvPr id="9" name="TextBox 8"/>
          <p:cNvSpPr txBox="1"/>
          <p:nvPr/>
        </p:nvSpPr>
        <p:spPr>
          <a:xfrm>
            <a:off x="1005476" y="1083371"/>
            <a:ext cx="3420872"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smtClean="0"/>
              <a:t>Scatter Plot</a:t>
            </a:r>
            <a:endParaRPr lang="en-US" dirty="0"/>
          </a:p>
        </p:txBody>
      </p:sp>
      <p:sp>
        <p:nvSpPr>
          <p:cNvPr id="11" name="TextBox 10"/>
          <p:cNvSpPr txBox="1"/>
          <p:nvPr/>
        </p:nvSpPr>
        <p:spPr>
          <a:xfrm>
            <a:off x="4763664" y="1078480"/>
            <a:ext cx="3356680"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smtClean="0"/>
              <a:t>Scatter Plot with mark size</a:t>
            </a:r>
            <a:endParaRPr lang="en-US" dirty="0"/>
          </a:p>
        </p:txBody>
      </p:sp>
      <p:pic>
        <p:nvPicPr>
          <p:cNvPr id="5" name="Picture 4"/>
          <p:cNvPicPr>
            <a:picLocks noChangeAspect="1"/>
          </p:cNvPicPr>
          <p:nvPr/>
        </p:nvPicPr>
        <p:blipFill>
          <a:blip r:embed="rId3"/>
          <a:stretch>
            <a:fillRect/>
          </a:stretch>
        </p:blipFill>
        <p:spPr>
          <a:xfrm>
            <a:off x="1005476" y="1329592"/>
            <a:ext cx="3420872" cy="1932464"/>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4763664" y="1329592"/>
            <a:ext cx="3356681" cy="2036444"/>
          </a:xfrm>
          <a:prstGeom prst="rect">
            <a:avLst/>
          </a:prstGeom>
          <a:ln>
            <a:noFill/>
          </a:ln>
          <a:effectLst>
            <a:outerShdw blurRad="190500" algn="tl" rotWithShape="0">
              <a:srgbClr val="000000">
                <a:alpha val="70000"/>
              </a:srgbClr>
            </a:outerShdw>
          </a:effectLst>
        </p:spPr>
      </p:pic>
      <p:sp>
        <p:nvSpPr>
          <p:cNvPr id="2" name="TextBox 1"/>
          <p:cNvSpPr txBox="1"/>
          <p:nvPr/>
        </p:nvSpPr>
        <p:spPr>
          <a:xfrm>
            <a:off x="1005478" y="3262056"/>
            <a:ext cx="3420870"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latin typeface="Open Sans" panose="020B0606030504020204" pitchFamily="34" charset="0"/>
                <a:ea typeface="Open Sans" panose="020B0606030504020204" pitchFamily="34" charset="0"/>
                <a:cs typeface="Open Sans" panose="020B0606030504020204" pitchFamily="34" charset="0"/>
              </a:defRPr>
            </a:lvl1pPr>
          </a:lstStyle>
          <a:p>
            <a:r>
              <a:rPr lang="en-US" dirty="0"/>
              <a:t>A scatter plot showing products (circles) based on the sales amount and the quantity. Unlike usual convention, the top-right most circle represents a product (mountain bike) which has sold highest.</a:t>
            </a:r>
          </a:p>
        </p:txBody>
      </p:sp>
      <p:sp>
        <p:nvSpPr>
          <p:cNvPr id="16" name="TextBox 15"/>
          <p:cNvSpPr txBox="1"/>
          <p:nvPr/>
        </p:nvSpPr>
        <p:spPr>
          <a:xfrm>
            <a:off x="4763663" y="3369777"/>
            <a:ext cx="335668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latin typeface="Open Sans" panose="020B0606030504020204" pitchFamily="34" charset="0"/>
                <a:ea typeface="Open Sans" panose="020B0606030504020204" pitchFamily="34" charset="0"/>
                <a:cs typeface="Open Sans" panose="020B0606030504020204" pitchFamily="34" charset="0"/>
              </a:defRPr>
            </a:lvl1pPr>
          </a:lstStyle>
          <a:p>
            <a:r>
              <a:rPr lang="en-US" dirty="0"/>
              <a:t>The size of the circle in this plot represents additional measure (cost of the product). The top-right circle represents a product that is fairly costly but still sold the highest – indicating a very popular product. It can also be an outlier – possibly suggesting a data issue.</a:t>
            </a:r>
          </a:p>
        </p:txBody>
      </p:sp>
    </p:spTree>
    <p:extLst>
      <p:ext uri="{BB962C8B-B14F-4D97-AF65-F5344CB8AC3E}">
        <p14:creationId xmlns:p14="http://schemas.microsoft.com/office/powerpoint/2010/main" val="29171704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ea typeface="Open Sans" panose="020B0606030504020204" pitchFamily="34" charset="0"/>
                <a:cs typeface="Open Sans" panose="020B0606030504020204" pitchFamily="34" charset="0"/>
              </a:rPr>
              <a:t>Scatter Plot - Variants</a:t>
            </a:r>
            <a:endParaRPr lang="en-US" dirty="0">
              <a:ea typeface="Open Sans" panose="020B0606030504020204" pitchFamily="34" charset="0"/>
              <a:cs typeface="Open Sans" panose="020B0606030504020204" pitchFamily="34" charset="0"/>
            </a:endParaRPr>
          </a:p>
        </p:txBody>
      </p:sp>
      <p:sp>
        <p:nvSpPr>
          <p:cNvPr id="9" name="TextBox 8"/>
          <p:cNvSpPr txBox="1"/>
          <p:nvPr/>
        </p:nvSpPr>
        <p:spPr>
          <a:xfrm>
            <a:off x="863711" y="1083371"/>
            <a:ext cx="3524945"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smtClean="0"/>
              <a:t>Scatter Plot with mark size and color</a:t>
            </a:r>
            <a:endParaRPr lang="en-US" dirty="0"/>
          </a:p>
        </p:txBody>
      </p:sp>
      <p:sp>
        <p:nvSpPr>
          <p:cNvPr id="11" name="TextBox 10"/>
          <p:cNvSpPr txBox="1"/>
          <p:nvPr/>
        </p:nvSpPr>
        <p:spPr>
          <a:xfrm>
            <a:off x="4770750" y="1083371"/>
            <a:ext cx="3516647"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smtClean="0"/>
              <a:t>Scatter Plot with mark size, color, and shape</a:t>
            </a:r>
            <a:endParaRPr lang="en-US" dirty="0"/>
          </a:p>
        </p:txBody>
      </p:sp>
      <p:pic>
        <p:nvPicPr>
          <p:cNvPr id="3" name="Picture 2"/>
          <p:cNvPicPr>
            <a:picLocks noChangeAspect="1"/>
          </p:cNvPicPr>
          <p:nvPr/>
        </p:nvPicPr>
        <p:blipFill>
          <a:blip r:embed="rId3"/>
          <a:stretch>
            <a:fillRect/>
          </a:stretch>
        </p:blipFill>
        <p:spPr>
          <a:xfrm>
            <a:off x="857687" y="1329592"/>
            <a:ext cx="3530969" cy="2221682"/>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4763663" y="1329592"/>
            <a:ext cx="3523734" cy="2221682"/>
          </a:xfrm>
          <a:prstGeom prst="rect">
            <a:avLst/>
          </a:prstGeom>
          <a:ln>
            <a:noFill/>
          </a:ln>
          <a:effectLst>
            <a:outerShdw blurRad="190500" algn="tl" rotWithShape="0">
              <a:srgbClr val="000000">
                <a:alpha val="70000"/>
              </a:srgbClr>
            </a:outerShdw>
          </a:effectLst>
        </p:spPr>
      </p:pic>
      <p:sp>
        <p:nvSpPr>
          <p:cNvPr id="2" name="TextBox 1"/>
          <p:cNvSpPr txBox="1"/>
          <p:nvPr/>
        </p:nvSpPr>
        <p:spPr>
          <a:xfrm>
            <a:off x="857687" y="3551274"/>
            <a:ext cx="3530969" cy="4154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latin typeface="Open Sans" panose="020B0606030504020204" pitchFamily="34" charset="0"/>
                <a:ea typeface="Open Sans" panose="020B0606030504020204" pitchFamily="34" charset="0"/>
                <a:cs typeface="Open Sans" panose="020B0606030504020204" pitchFamily="34" charset="0"/>
              </a:defRPr>
            </a:lvl1pPr>
          </a:lstStyle>
          <a:p>
            <a:r>
              <a:rPr lang="en-US" dirty="0"/>
              <a:t>In this scatter, an additional dimension is shown using the color of the mark. In all, we have 3 measures (x, y, size) and 2 categories (point, color) shown in this scatter.</a:t>
            </a:r>
          </a:p>
        </p:txBody>
      </p:sp>
      <p:sp>
        <p:nvSpPr>
          <p:cNvPr id="16" name="TextBox 15"/>
          <p:cNvSpPr txBox="1"/>
          <p:nvPr/>
        </p:nvSpPr>
        <p:spPr>
          <a:xfrm>
            <a:off x="4763663" y="3551274"/>
            <a:ext cx="3523734" cy="30845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latin typeface="Open Sans" panose="020B0606030504020204" pitchFamily="34" charset="0"/>
                <a:ea typeface="Open Sans" panose="020B0606030504020204" pitchFamily="34" charset="0"/>
                <a:cs typeface="Open Sans" panose="020B0606030504020204" pitchFamily="34" charset="0"/>
              </a:defRPr>
            </a:lvl1pPr>
          </a:lstStyle>
          <a:p>
            <a:r>
              <a:rPr lang="en-US" dirty="0"/>
              <a:t>The shape of the marks represents an additional dimension taking the count of dimensions to 3 in this scatter.</a:t>
            </a:r>
          </a:p>
        </p:txBody>
      </p:sp>
    </p:spTree>
    <p:extLst>
      <p:ext uri="{BB962C8B-B14F-4D97-AF65-F5344CB8AC3E}">
        <p14:creationId xmlns:p14="http://schemas.microsoft.com/office/powerpoint/2010/main" val="13260670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Charts for Ranking</a:t>
            </a:r>
            <a:endParaRPr lang="en-US" dirty="0"/>
          </a:p>
        </p:txBody>
      </p:sp>
    </p:spTree>
    <p:extLst>
      <p:ext uri="{BB962C8B-B14F-4D97-AF65-F5344CB8AC3E}">
        <p14:creationId xmlns:p14="http://schemas.microsoft.com/office/powerpoint/2010/main" val="1992587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sp>
        <p:nvSpPr>
          <p:cNvPr id="3" name="Content Placeholder 2"/>
          <p:cNvSpPr>
            <a:spLocks noGrp="1"/>
          </p:cNvSpPr>
          <p:nvPr>
            <p:ph idx="1"/>
          </p:nvPr>
        </p:nvSpPr>
        <p:spPr/>
        <p:txBody>
          <a:bodyPr/>
          <a:lstStyle/>
          <a:p>
            <a:r>
              <a:rPr lang="en-US" dirty="0" smtClean="0"/>
              <a:t>Dashboards are built to tell data stories</a:t>
            </a:r>
          </a:p>
          <a:p>
            <a:pPr marL="285750" indent="-285750">
              <a:buFont typeface="Arial" panose="020B0604020202020204" pitchFamily="34" charset="0"/>
              <a:buChar char="•"/>
            </a:pPr>
            <a:r>
              <a:rPr lang="en-US" dirty="0" smtClean="0"/>
              <a:t>Business facts and secrets lie in Data</a:t>
            </a:r>
          </a:p>
          <a:p>
            <a:pPr marL="285750" indent="-285750">
              <a:buFont typeface="Arial" panose="020B0604020202020204" pitchFamily="34" charset="0"/>
              <a:buChar char="•"/>
            </a:pPr>
            <a:r>
              <a:rPr lang="en-US" dirty="0" smtClean="0"/>
              <a:t>Summarized patterns in data relate to form a story</a:t>
            </a:r>
          </a:p>
          <a:p>
            <a:pPr marL="285750" indent="-285750">
              <a:buFont typeface="Arial" panose="020B0604020202020204" pitchFamily="34" charset="0"/>
              <a:buChar char="•"/>
            </a:pPr>
            <a:r>
              <a:rPr lang="en-US" dirty="0" smtClean="0"/>
              <a:t>A chart can tell a chapter or part of the story</a:t>
            </a:r>
          </a:p>
          <a:p>
            <a:pPr marL="285750" indent="-285750">
              <a:buFont typeface="Arial" panose="020B0604020202020204" pitchFamily="34" charset="0"/>
              <a:buChar char="•"/>
            </a:pPr>
            <a:r>
              <a:rPr lang="en-US" dirty="0" smtClean="0"/>
              <a:t>All the chapters combined make the story complete</a:t>
            </a:r>
          </a:p>
          <a:p>
            <a:endParaRPr lang="en-US" dirty="0" smtClean="0"/>
          </a:p>
          <a:p>
            <a:r>
              <a:rPr lang="en-US" i="1" dirty="0" smtClean="0"/>
              <a:t>A Dashboard is not a report that shows just facts. Stories are integral for the successful adoption of dashboards</a:t>
            </a:r>
            <a:r>
              <a:rPr lang="en-US" i="1" dirty="0" smtClean="0"/>
              <a:t>.</a:t>
            </a:r>
          </a:p>
          <a:p>
            <a:r>
              <a:rPr lang="en-US" sz="1100" b="1" u="sng" dirty="0" smtClean="0"/>
              <a:t>Note:</a:t>
            </a:r>
            <a:r>
              <a:rPr lang="en-US" sz="1100" b="1" dirty="0" smtClean="0"/>
              <a:t> </a:t>
            </a:r>
            <a:r>
              <a:rPr lang="en-US" sz="1100" dirty="0" smtClean="0"/>
              <a:t>Dashboard Design starts with user interactions to understand their requirements – mostly the business problems they are trying to solve. These inputs are then consolidated to form a story. The purpose of this tool starts after that initial story is understood.</a:t>
            </a:r>
            <a:endParaRPr lang="en-US" sz="1100" dirty="0" smtClean="0"/>
          </a:p>
        </p:txBody>
      </p:sp>
    </p:spTree>
    <p:extLst>
      <p:ext uri="{BB962C8B-B14F-4D97-AF65-F5344CB8AC3E}">
        <p14:creationId xmlns:p14="http://schemas.microsoft.com/office/powerpoint/2010/main" val="348237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2452576"/>
          </a:xfrm>
        </p:spPr>
        <p:txBody>
          <a:bodyPr/>
          <a:lstStyle/>
          <a:p>
            <a:pPr>
              <a:spcBef>
                <a:spcPts val="0"/>
              </a:spcBef>
              <a:spcAft>
                <a:spcPts val="0"/>
              </a:spcAft>
            </a:pPr>
            <a:r>
              <a:rPr lang="en-US" sz="900" b="1" u="sng" dirty="0" smtClean="0"/>
              <a:t>Shows:</a:t>
            </a:r>
            <a:r>
              <a:rPr lang="en-US" sz="900" dirty="0" smtClean="0"/>
              <a:t> Rank Variation</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b="1" u="sng" dirty="0" smtClean="0"/>
          </a:p>
          <a:p>
            <a:pPr marL="285750" indent="-285750">
              <a:spcBef>
                <a:spcPts val="0"/>
              </a:spcBef>
              <a:spcAft>
                <a:spcPts val="0"/>
              </a:spcAft>
              <a:buFont typeface="Arial" panose="020B0604020202020204" pitchFamily="34" charset="0"/>
              <a:buChar char="•"/>
            </a:pPr>
            <a:r>
              <a:rPr lang="en-US" sz="900" dirty="0" smtClean="0"/>
              <a:t>Bump Charts is very similar to </a:t>
            </a:r>
            <a:r>
              <a:rPr lang="en-US" sz="900" dirty="0"/>
              <a:t>l</a:t>
            </a:r>
            <a:r>
              <a:rPr lang="en-US" sz="900" dirty="0" smtClean="0"/>
              <a:t>ine chart but instead of showing aggregated measures, they show </a:t>
            </a:r>
            <a:r>
              <a:rPr lang="en-US" sz="900" b="1" dirty="0" smtClean="0"/>
              <a:t>variation in rank </a:t>
            </a:r>
            <a:r>
              <a:rPr lang="en-US" sz="900" dirty="0" smtClean="0"/>
              <a:t>over time.</a:t>
            </a:r>
          </a:p>
          <a:p>
            <a:pPr marL="285750" indent="-285750">
              <a:spcBef>
                <a:spcPts val="0"/>
              </a:spcBef>
              <a:spcAft>
                <a:spcPts val="0"/>
              </a:spcAft>
              <a:buFont typeface="Arial" panose="020B0604020202020204" pitchFamily="34" charset="0"/>
              <a:buChar char="•"/>
            </a:pPr>
            <a:r>
              <a:rPr lang="en-US" sz="900" dirty="0" smtClean="0"/>
              <a:t>The variations in rank over the selected time period should not be too high – else the chart may look knotty.</a:t>
            </a:r>
          </a:p>
          <a:p>
            <a:pPr marL="285750" indent="-285750">
              <a:spcBef>
                <a:spcPts val="0"/>
              </a:spcBef>
              <a:spcAft>
                <a:spcPts val="0"/>
              </a:spcAft>
              <a:buFont typeface="Arial" panose="020B0604020202020204" pitchFamily="34" charset="0"/>
              <a:buChar char="•"/>
            </a:pPr>
            <a:r>
              <a:rPr lang="en-US" sz="900" dirty="0" smtClean="0"/>
              <a:t>Suitable for a small number of categories (5-10) as too many lines may not make it readable. If higher number of categories in data, group the smaller ones in “Other”.</a:t>
            </a:r>
          </a:p>
          <a:p>
            <a:pPr marL="285750" indent="-285750">
              <a:spcBef>
                <a:spcPts val="0"/>
              </a:spcBef>
              <a:spcAft>
                <a:spcPts val="0"/>
              </a:spcAft>
              <a:buFont typeface="Arial" panose="020B0604020202020204" pitchFamily="34" charset="0"/>
              <a:buChar char="•"/>
            </a:pPr>
            <a:r>
              <a:rPr lang="en-US" sz="900" dirty="0" smtClean="0"/>
              <a:t>Purely showing bump marks hides the magnitude (measure amount determining the rank) completely. Showing magnitude may add further complexity in readability.</a:t>
            </a:r>
            <a:endParaRPr lang="en-US" sz="900" dirty="0"/>
          </a:p>
          <a:p>
            <a:pPr marL="285750" indent="-285750">
              <a:spcBef>
                <a:spcPts val="0"/>
              </a:spcBef>
              <a:spcAft>
                <a:spcPts val="0"/>
              </a:spcAft>
              <a:buFont typeface="Arial" panose="020B0604020202020204" pitchFamily="34" charset="0"/>
              <a:buChar char="•"/>
            </a:pPr>
            <a:r>
              <a:rPr lang="en-US" sz="900" dirty="0" smtClean="0"/>
              <a:t>The chart may have wild variations when filters are applied – better to test or make it immune to filters.</a:t>
            </a:r>
            <a:endParaRPr lang="en-US" sz="900" dirty="0"/>
          </a:p>
        </p:txBody>
      </p:sp>
      <p:sp>
        <p:nvSpPr>
          <p:cNvPr id="5" name="Content Placeholder 4"/>
          <p:cNvSpPr>
            <a:spLocks noGrp="1"/>
          </p:cNvSpPr>
          <p:nvPr>
            <p:ph sz="half" idx="2"/>
          </p:nvPr>
        </p:nvSpPr>
        <p:spPr>
          <a:xfrm>
            <a:off x="846667" y="3615496"/>
            <a:ext cx="3792473" cy="1084521"/>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Bump Chart</a:t>
            </a:r>
          </a:p>
          <a:p>
            <a:pPr marL="285750" indent="-285750">
              <a:spcBef>
                <a:spcPts val="0"/>
              </a:spcBef>
              <a:spcAft>
                <a:spcPts val="0"/>
              </a:spcAft>
              <a:buFont typeface="Arial" panose="020B0604020202020204" pitchFamily="34" charset="0"/>
              <a:buChar char="•"/>
            </a:pPr>
            <a:r>
              <a:rPr lang="en-US" sz="900" dirty="0" smtClean="0"/>
              <a:t>Area Bump Chart</a:t>
            </a:r>
          </a:p>
          <a:p>
            <a:pPr marL="285750" indent="-285750">
              <a:spcBef>
                <a:spcPts val="0"/>
              </a:spcBef>
              <a:spcAft>
                <a:spcPts val="0"/>
              </a:spcAft>
              <a:buFont typeface="Arial" panose="020B0604020202020204" pitchFamily="34" charset="0"/>
              <a:buChar char="•"/>
            </a:pPr>
            <a:r>
              <a:rPr lang="en-US" sz="900" dirty="0" smtClean="0"/>
              <a:t>Size variations of dots</a:t>
            </a:r>
          </a:p>
          <a:p>
            <a:pPr marL="285750" indent="-285750">
              <a:spcBef>
                <a:spcPts val="0"/>
              </a:spcBef>
              <a:spcAft>
                <a:spcPts val="0"/>
              </a:spcAft>
              <a:buFont typeface="Arial" panose="020B0604020202020204" pitchFamily="34" charset="0"/>
              <a:buChar char="•"/>
            </a:pPr>
            <a:r>
              <a:rPr lang="en-US" sz="900" dirty="0" smtClean="0"/>
              <a:t>Size variations of lines</a:t>
            </a:r>
            <a:endParaRPr lang="en-US" sz="900" dirty="0"/>
          </a:p>
        </p:txBody>
      </p:sp>
      <p:sp>
        <p:nvSpPr>
          <p:cNvPr id="2" name="Title 1"/>
          <p:cNvSpPr>
            <a:spLocks noGrp="1"/>
          </p:cNvSpPr>
          <p:nvPr>
            <p:ph type="title"/>
          </p:nvPr>
        </p:nvSpPr>
        <p:spPr/>
        <p:txBody>
          <a:bodyPr/>
          <a:lstStyle/>
          <a:p>
            <a:r>
              <a:rPr lang="en-US" dirty="0" smtClean="0"/>
              <a:t>Bump Chart - Summary</a:t>
            </a:r>
            <a:endParaRPr lang="en-US" dirty="0"/>
          </a:p>
        </p:txBody>
      </p:sp>
      <p:sp>
        <p:nvSpPr>
          <p:cNvPr id="6" name="Content Placeholder 5"/>
          <p:cNvSpPr>
            <a:spLocks noGrp="1"/>
          </p:cNvSpPr>
          <p:nvPr>
            <p:ph sz="half" idx="10"/>
          </p:nvPr>
        </p:nvSpPr>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a:t>Increase </a:t>
            </a:r>
            <a:r>
              <a:rPr lang="en-US" sz="900" dirty="0" smtClean="0"/>
              <a:t>the size of the chart to enhance it’s readability – more space leads to clearer line movements.</a:t>
            </a:r>
          </a:p>
          <a:p>
            <a:pPr marL="285750" indent="-285750">
              <a:spcBef>
                <a:spcPts val="0"/>
              </a:spcBef>
              <a:spcAft>
                <a:spcPts val="0"/>
              </a:spcAft>
              <a:buFont typeface="Arial" panose="020B0604020202020204" pitchFamily="34" charset="0"/>
              <a:buChar char="•"/>
            </a:pPr>
            <a:r>
              <a:rPr lang="en-US" sz="900" dirty="0" smtClean="0"/>
              <a:t>Make sure you check the magnitude thoroughly – if the variation is too small, ranks may well do injustice to the data being visualized.</a:t>
            </a:r>
          </a:p>
          <a:p>
            <a:pPr marL="285750" indent="-285750">
              <a:spcBef>
                <a:spcPts val="0"/>
              </a:spcBef>
              <a:spcAft>
                <a:spcPts val="0"/>
              </a:spcAft>
              <a:buFont typeface="Arial" panose="020B0604020202020204" pitchFamily="34" charset="0"/>
              <a:buChar char="•"/>
            </a:pPr>
            <a:r>
              <a:rPr lang="en-US" sz="900" dirty="0" smtClean="0"/>
              <a:t>When grouping smaller categories in “Other” category, their individual and composite rank should be compared esp. with filters.</a:t>
            </a:r>
          </a:p>
          <a:p>
            <a:pPr marL="285750" indent="-285750">
              <a:spcBef>
                <a:spcPts val="0"/>
              </a:spcBef>
              <a:spcAft>
                <a:spcPts val="0"/>
              </a:spcAft>
              <a:buFont typeface="Arial" panose="020B0604020202020204" pitchFamily="34" charset="0"/>
              <a:buChar char="•"/>
            </a:pPr>
            <a:endParaRPr lang="en-US" sz="900" dirty="0"/>
          </a:p>
        </p:txBody>
      </p:sp>
      <p:graphicFrame>
        <p:nvGraphicFramePr>
          <p:cNvPr id="9" name="Content Placeholder 3"/>
          <p:cNvGraphicFramePr>
            <a:graphicFrameLocks/>
          </p:cNvGraphicFramePr>
          <p:nvPr>
            <p:extLst>
              <p:ext uri="{D42A27DB-BD31-4B8C-83A1-F6EECF244321}">
                <p14:modId xmlns:p14="http://schemas.microsoft.com/office/powerpoint/2010/main" val="1742771710"/>
              </p:ext>
            </p:extLst>
          </p:nvPr>
        </p:nvGraphicFramePr>
        <p:xfrm>
          <a:off x="4888187" y="920978"/>
          <a:ext cx="3792474" cy="122786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Number</a:t>
                      </a:r>
                      <a:r>
                        <a:rPr lang="en-US" sz="9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1</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1</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1</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3</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900" baseline="0" dirty="0" smtClean="0">
                          <a:latin typeface="Open Sans" panose="020B0606030504020204" pitchFamily="34" charset="0"/>
                          <a:ea typeface="Open Sans" panose="020B0606030504020204" pitchFamily="34" charset="0"/>
                          <a:cs typeface="Open Sans" panose="020B0606030504020204" pitchFamily="34" charset="0"/>
                        </a:rPr>
                        <a:t>None</a:t>
                      </a:r>
                    </a:p>
                  </a:txBody>
                  <a:tcPr marL="273323" marR="273323"/>
                </a:tc>
                <a:tc>
                  <a:txBody>
                    <a:bodyPr/>
                    <a:lstStyle/>
                    <a:p>
                      <a:r>
                        <a:rPr lang="en-US" sz="900" dirty="0" smtClean="0">
                          <a:latin typeface="Open Sans" panose="020B0606030504020204" pitchFamily="34" charset="0"/>
                          <a:ea typeface="Open Sans" panose="020B0606030504020204" pitchFamily="34" charset="0"/>
                          <a:cs typeface="Open Sans" panose="020B0606030504020204" pitchFamily="34" charset="0"/>
                        </a:rPr>
                        <a:t>Line Size</a:t>
                      </a:r>
                    </a:p>
                    <a:p>
                      <a:r>
                        <a:rPr lang="en-US" sz="900" dirty="0" smtClean="0">
                          <a:latin typeface="Open Sans" panose="020B0606030504020204" pitchFamily="34" charset="0"/>
                          <a:ea typeface="Open Sans" panose="020B0606030504020204" pitchFamily="34" charset="0"/>
                          <a:cs typeface="Open Sans" panose="020B0606030504020204" pitchFamily="34" charset="0"/>
                        </a:rPr>
                        <a:t>Circle</a:t>
                      </a:r>
                      <a:r>
                        <a:rPr lang="en-US" sz="900" baseline="0" dirty="0" smtClean="0">
                          <a:latin typeface="Open Sans" panose="020B0606030504020204" pitchFamily="34" charset="0"/>
                          <a:ea typeface="Open Sans" panose="020B0606030504020204" pitchFamily="34" charset="0"/>
                          <a:cs typeface="Open Sans" panose="020B0606030504020204" pitchFamily="34" charset="0"/>
                        </a:rPr>
                        <a:t> Size</a:t>
                      </a:r>
                      <a:endParaRPr lang="en-US" sz="900" dirty="0" smtClean="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398" y="213142"/>
            <a:ext cx="569262" cy="4783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36381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Bump Chart – Extensions</a:t>
            </a:r>
            <a:endParaRPr lang="en-US" dirty="0"/>
          </a:p>
        </p:txBody>
      </p:sp>
      <p:sp>
        <p:nvSpPr>
          <p:cNvPr id="4" name="TextBox 3"/>
          <p:cNvSpPr txBox="1"/>
          <p:nvPr/>
        </p:nvSpPr>
        <p:spPr>
          <a:xfrm>
            <a:off x="655317" y="1285539"/>
            <a:ext cx="2909677" cy="246221"/>
          </a:xfrm>
          <a:prstGeom prst="rect">
            <a:avLst/>
          </a:prstGeom>
          <a:noFill/>
        </p:spPr>
        <p:txBody>
          <a:bodyPr wrap="square" rtlCol="0">
            <a:spAutoFit/>
          </a:bodyPr>
          <a:lstStyle/>
          <a:p>
            <a:pPr algn="ctr"/>
            <a:r>
              <a:rPr lang="en-US" sz="1000" b="1" dirty="0" smtClean="0">
                <a:latin typeface="Open Sans" panose="020B0606030504020204" pitchFamily="34" charset="0"/>
                <a:ea typeface="Open Sans" panose="020B0606030504020204" pitchFamily="34" charset="0"/>
                <a:cs typeface="Open Sans" panose="020B0606030504020204" pitchFamily="34" charset="0"/>
              </a:rPr>
              <a:t>Bump Chart</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5308833" y="1285539"/>
            <a:ext cx="2909677" cy="246221"/>
          </a:xfrm>
          <a:prstGeom prst="rect">
            <a:avLst/>
          </a:prstGeom>
          <a:noFill/>
        </p:spPr>
        <p:txBody>
          <a:bodyPr wrap="square" rtlCol="0">
            <a:spAutoFit/>
          </a:bodyPr>
          <a:lstStyle/>
          <a:p>
            <a:pPr algn="ctr"/>
            <a:r>
              <a:rPr lang="en-US" sz="1000" b="1" dirty="0" smtClean="0">
                <a:latin typeface="Open Sans" panose="020B0606030504020204" pitchFamily="34" charset="0"/>
                <a:ea typeface="Open Sans" panose="020B0606030504020204" pitchFamily="34" charset="0"/>
                <a:cs typeface="Open Sans" panose="020B0606030504020204" pitchFamily="34" charset="0"/>
              </a:rPr>
              <a:t>Bump Chart with size variations</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33" y="1544193"/>
            <a:ext cx="2706843" cy="2274452"/>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640" y="1531760"/>
            <a:ext cx="2690062" cy="2284278"/>
          </a:xfrm>
          <a:prstGeom prst="rect">
            <a:avLst/>
          </a:prstGeom>
          <a:ln>
            <a:noFill/>
          </a:ln>
          <a:effectLst>
            <a:outerShdw blurRad="190500" algn="tl" rotWithShape="0">
              <a:srgbClr val="000000">
                <a:alpha val="70000"/>
              </a:srgbClr>
            </a:outerShdw>
          </a:effectLst>
        </p:spPr>
      </p:pic>
      <p:sp>
        <p:nvSpPr>
          <p:cNvPr id="24" name="TextBox 23"/>
          <p:cNvSpPr txBox="1"/>
          <p:nvPr/>
        </p:nvSpPr>
        <p:spPr>
          <a:xfrm>
            <a:off x="756733" y="3820134"/>
            <a:ext cx="2706843"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 basic bump chart showing rank variation over time. Top line is rank #1 while each color represents one category.</a:t>
            </a:r>
          </a:p>
        </p:txBody>
      </p:sp>
      <p:sp>
        <p:nvSpPr>
          <p:cNvPr id="25" name="TextBox 24"/>
          <p:cNvSpPr txBox="1"/>
          <p:nvPr/>
        </p:nvSpPr>
        <p:spPr>
          <a:xfrm>
            <a:off x="5418641" y="3815631"/>
            <a:ext cx="2690062" cy="2000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Two additional measures shown by line size and circle size</a:t>
            </a:r>
          </a:p>
        </p:txBody>
      </p:sp>
    </p:spTree>
    <p:extLst>
      <p:ext uri="{BB962C8B-B14F-4D97-AF65-F5344CB8AC3E}">
        <p14:creationId xmlns:p14="http://schemas.microsoft.com/office/powerpoint/2010/main" val="29898252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Bump Chart – Extensions</a:t>
            </a:r>
            <a:endParaRPr lang="en-US" dirty="0"/>
          </a:p>
        </p:txBody>
      </p:sp>
      <p:sp>
        <p:nvSpPr>
          <p:cNvPr id="19" name="TextBox 18"/>
          <p:cNvSpPr txBox="1"/>
          <p:nvPr/>
        </p:nvSpPr>
        <p:spPr>
          <a:xfrm>
            <a:off x="1652955" y="945745"/>
            <a:ext cx="5444531" cy="246221"/>
          </a:xfrm>
          <a:prstGeom prst="rect">
            <a:avLst/>
          </a:prstGeom>
          <a:noFill/>
        </p:spPr>
        <p:txBody>
          <a:bodyPr wrap="square" rtlCol="0">
            <a:spAutoFit/>
          </a:bodyPr>
          <a:lstStyle/>
          <a:p>
            <a:pPr algn="ctr"/>
            <a:r>
              <a:rPr lang="en-US" sz="1000" b="1" dirty="0" smtClean="0">
                <a:latin typeface="Open Sans" panose="020B0606030504020204" pitchFamily="34" charset="0"/>
                <a:ea typeface="Open Sans" panose="020B0606030504020204" pitchFamily="34" charset="0"/>
                <a:cs typeface="Open Sans" panose="020B0606030504020204" pitchFamily="34" charset="0"/>
              </a:rPr>
              <a:t>Bump Chart with size variations</a:t>
            </a:r>
            <a:endParaRPr lang="en-US" sz="10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955" y="1191966"/>
            <a:ext cx="5444531" cy="32805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34383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Charts for Spatial Data</a:t>
            </a:r>
            <a:endParaRPr lang="en-US" dirty="0"/>
          </a:p>
        </p:txBody>
      </p:sp>
    </p:spTree>
    <p:extLst>
      <p:ext uri="{BB962C8B-B14F-4D97-AF65-F5344CB8AC3E}">
        <p14:creationId xmlns:p14="http://schemas.microsoft.com/office/powerpoint/2010/main" val="32772956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1573618"/>
          </a:xfrm>
        </p:spPr>
        <p:txBody>
          <a:bodyPr/>
          <a:lstStyle/>
          <a:p>
            <a:pPr>
              <a:spcBef>
                <a:spcPts val="0"/>
              </a:spcBef>
              <a:spcAft>
                <a:spcPts val="0"/>
              </a:spcAft>
            </a:pPr>
            <a:r>
              <a:rPr lang="en-US" sz="900" b="1" u="sng" dirty="0" smtClean="0"/>
              <a:t>Shows:</a:t>
            </a:r>
            <a:r>
              <a:rPr lang="en-US" sz="900" dirty="0" smtClean="0"/>
              <a:t> Spatial</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b="1" u="sng" dirty="0" smtClean="0"/>
          </a:p>
          <a:p>
            <a:pPr marL="285750" indent="-285750">
              <a:spcBef>
                <a:spcPts val="0"/>
              </a:spcBef>
              <a:spcAft>
                <a:spcPts val="0"/>
              </a:spcAft>
              <a:buFont typeface="Arial" panose="020B0604020202020204" pitchFamily="34" charset="0"/>
              <a:buChar char="•"/>
            </a:pPr>
            <a:r>
              <a:rPr lang="en-US" sz="900" dirty="0" smtClean="0"/>
              <a:t>Geo/Location/GIS (latitude/longitude) data is available and needs to be visualized</a:t>
            </a:r>
          </a:p>
          <a:p>
            <a:pPr marL="285750" indent="-285750">
              <a:spcBef>
                <a:spcPts val="0"/>
              </a:spcBef>
              <a:spcAft>
                <a:spcPts val="0"/>
              </a:spcAft>
              <a:buFont typeface="Arial" panose="020B0604020202020204" pitchFamily="34" charset="0"/>
              <a:buChar char="•"/>
            </a:pPr>
            <a:r>
              <a:rPr lang="en-US" sz="900" dirty="0" smtClean="0"/>
              <a:t>Visual hints over exact numbers are acceptable</a:t>
            </a:r>
          </a:p>
          <a:p>
            <a:pPr marL="285750" indent="-285750">
              <a:spcBef>
                <a:spcPts val="0"/>
              </a:spcBef>
              <a:spcAft>
                <a:spcPts val="0"/>
              </a:spcAft>
              <a:buFont typeface="Arial" panose="020B0604020202020204" pitchFamily="34" charset="0"/>
              <a:buChar char="•"/>
            </a:pPr>
            <a:r>
              <a:rPr lang="en-US" sz="900" dirty="0" smtClean="0"/>
              <a:t>Users should be aware of the geography (when using not so common locations)</a:t>
            </a:r>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a:p>
        </p:txBody>
      </p:sp>
      <p:sp>
        <p:nvSpPr>
          <p:cNvPr id="5" name="Content Placeholder 4"/>
          <p:cNvSpPr>
            <a:spLocks noGrp="1"/>
          </p:cNvSpPr>
          <p:nvPr>
            <p:ph sz="half" idx="2"/>
          </p:nvPr>
        </p:nvSpPr>
        <p:spPr>
          <a:xfrm>
            <a:off x="846668" y="2660450"/>
            <a:ext cx="3792473" cy="1486248"/>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Dot Map</a:t>
            </a:r>
          </a:p>
          <a:p>
            <a:pPr marL="285750" indent="-285750">
              <a:spcBef>
                <a:spcPts val="0"/>
              </a:spcBef>
              <a:spcAft>
                <a:spcPts val="0"/>
              </a:spcAft>
              <a:buFont typeface="Arial" panose="020B0604020202020204" pitchFamily="34" charset="0"/>
              <a:buChar char="•"/>
            </a:pPr>
            <a:r>
              <a:rPr lang="en-US" sz="900" dirty="0" smtClean="0"/>
              <a:t>Bubble / Pie Map</a:t>
            </a:r>
          </a:p>
          <a:p>
            <a:pPr marL="285750" indent="-285750">
              <a:spcBef>
                <a:spcPts val="0"/>
              </a:spcBef>
              <a:spcAft>
                <a:spcPts val="0"/>
              </a:spcAft>
              <a:buFont typeface="Arial" panose="020B0604020202020204" pitchFamily="34" charset="0"/>
              <a:buChar char="•"/>
            </a:pPr>
            <a:r>
              <a:rPr lang="en-US" sz="900" dirty="0" err="1"/>
              <a:t>Choloropleth</a:t>
            </a:r>
            <a:r>
              <a:rPr lang="en-US" sz="900" dirty="0"/>
              <a:t> Map</a:t>
            </a:r>
          </a:p>
          <a:p>
            <a:pPr marL="285750" indent="-285750">
              <a:spcBef>
                <a:spcPts val="0"/>
              </a:spcBef>
              <a:spcAft>
                <a:spcPts val="0"/>
              </a:spcAft>
              <a:buFont typeface="Arial" panose="020B0604020202020204" pitchFamily="34" charset="0"/>
              <a:buChar char="•"/>
            </a:pPr>
            <a:r>
              <a:rPr lang="en-US" sz="900" dirty="0" smtClean="0"/>
              <a:t>Flow Map</a:t>
            </a:r>
          </a:p>
          <a:p>
            <a:pPr marL="285750" indent="-285750">
              <a:spcBef>
                <a:spcPts val="0"/>
              </a:spcBef>
              <a:spcAft>
                <a:spcPts val="0"/>
              </a:spcAft>
              <a:buFont typeface="Arial" panose="020B0604020202020204" pitchFamily="34" charset="0"/>
              <a:buChar char="•"/>
            </a:pPr>
            <a:r>
              <a:rPr lang="en-US" sz="900" dirty="0" smtClean="0"/>
              <a:t>Hex Map</a:t>
            </a:r>
          </a:p>
          <a:p>
            <a:pPr marL="285750" indent="-285750">
              <a:spcBef>
                <a:spcPts val="0"/>
              </a:spcBef>
              <a:spcAft>
                <a:spcPts val="0"/>
              </a:spcAft>
              <a:buFont typeface="Arial" panose="020B0604020202020204" pitchFamily="34" charset="0"/>
              <a:buChar char="•"/>
            </a:pPr>
            <a:r>
              <a:rPr lang="en-US" sz="900" dirty="0" smtClean="0"/>
              <a:t>Heat Map</a:t>
            </a:r>
          </a:p>
        </p:txBody>
      </p:sp>
      <p:sp>
        <p:nvSpPr>
          <p:cNvPr id="2" name="Title 1"/>
          <p:cNvSpPr>
            <a:spLocks noGrp="1"/>
          </p:cNvSpPr>
          <p:nvPr>
            <p:ph type="title"/>
          </p:nvPr>
        </p:nvSpPr>
        <p:spPr/>
        <p:txBody>
          <a:bodyPr/>
          <a:lstStyle/>
          <a:p>
            <a:r>
              <a:rPr lang="en-US" dirty="0" smtClean="0"/>
              <a:t>Geo Maps - Summary</a:t>
            </a:r>
            <a:endParaRPr lang="en-US" dirty="0"/>
          </a:p>
        </p:txBody>
      </p:sp>
      <p:sp>
        <p:nvSpPr>
          <p:cNvPr id="6" name="Content Placeholder 5"/>
          <p:cNvSpPr>
            <a:spLocks noGrp="1"/>
          </p:cNvSpPr>
          <p:nvPr>
            <p:ph sz="half" idx="10"/>
          </p:nvPr>
        </p:nvSpPr>
        <p:spPr>
          <a:xfrm>
            <a:off x="4888188" y="2660450"/>
            <a:ext cx="3792473" cy="1805651"/>
          </a:xfrm>
        </p:spPr>
        <p:txBody>
          <a:bodyPr/>
          <a:lstStyle/>
          <a:p>
            <a:pPr>
              <a:spcBef>
                <a:spcPts val="0"/>
              </a:spcBef>
              <a:spcAft>
                <a:spcPts val="0"/>
              </a:spcAft>
            </a:pPr>
            <a:r>
              <a:rPr lang="en-US" sz="900" b="1" u="sng" dirty="0" smtClean="0"/>
              <a:t>Do’s and Don'ts:</a:t>
            </a:r>
          </a:p>
          <a:p>
            <a:pPr>
              <a:spcBef>
                <a:spcPts val="0"/>
              </a:spcBef>
              <a:spcAft>
                <a:spcPts val="0"/>
              </a:spcAft>
            </a:pPr>
            <a:endParaRPr lang="en-US" sz="900" b="1" u="sng" dirty="0" smtClean="0"/>
          </a:p>
          <a:p>
            <a:pPr marL="171450" indent="-171450">
              <a:spcBef>
                <a:spcPts val="0"/>
              </a:spcBef>
              <a:spcAft>
                <a:spcPts val="0"/>
              </a:spcAft>
              <a:buFont typeface="Arial" panose="020B0604020202020204" pitchFamily="34" charset="0"/>
              <a:buChar char="•"/>
            </a:pPr>
            <a:r>
              <a:rPr lang="en-US" sz="900" dirty="0" smtClean="0"/>
              <a:t>Always check the availability of map, data mapping for all the data being used (including drills).</a:t>
            </a:r>
          </a:p>
          <a:p>
            <a:pPr marL="914381" lvl="1" indent="-171450">
              <a:spcBef>
                <a:spcPts val="0"/>
              </a:spcBef>
              <a:spcAft>
                <a:spcPts val="0"/>
              </a:spcAft>
              <a:buFont typeface="Arial" panose="020B0604020202020204" pitchFamily="34" charset="0"/>
              <a:buChar char="•"/>
            </a:pPr>
            <a:r>
              <a:rPr lang="en-US" sz="700" dirty="0" smtClean="0"/>
              <a:t>Maps are generally available at State level for most countries</a:t>
            </a:r>
          </a:p>
          <a:p>
            <a:pPr marL="171450" indent="-171450">
              <a:spcBef>
                <a:spcPts val="0"/>
              </a:spcBef>
              <a:spcAft>
                <a:spcPts val="0"/>
              </a:spcAft>
              <a:buFont typeface="Arial" panose="020B0604020202020204" pitchFamily="34" charset="0"/>
              <a:buChar char="•"/>
            </a:pPr>
            <a:r>
              <a:rPr lang="en-US" sz="900" dirty="0" smtClean="0"/>
              <a:t>When using lower grain data (e.g. City), ensure higher level categories are also available in geo data mapping to avoid duplicates (same city being available in two different states or countries)</a:t>
            </a:r>
          </a:p>
          <a:p>
            <a:pPr marL="171450" indent="-171450">
              <a:spcBef>
                <a:spcPts val="0"/>
              </a:spcBef>
              <a:spcAft>
                <a:spcPts val="0"/>
              </a:spcAft>
              <a:buFont typeface="Arial" panose="020B0604020202020204" pitchFamily="34" charset="0"/>
              <a:buChar char="•"/>
            </a:pPr>
            <a:r>
              <a:rPr lang="en-US" sz="900" dirty="0" smtClean="0"/>
              <a:t>Disputed boundaries / international boundaries may not be acceptable in certain countries – local variant should be used.</a:t>
            </a:r>
            <a:endParaRPr lang="en-US" sz="900" dirty="0"/>
          </a:p>
          <a:p>
            <a:pPr marL="171450" indent="-171450">
              <a:spcBef>
                <a:spcPts val="0"/>
              </a:spcBef>
              <a:spcAft>
                <a:spcPts val="0"/>
              </a:spcAft>
              <a:buFont typeface="Arial" panose="020B0604020202020204" pitchFamily="34" charset="0"/>
              <a:buChar char="•"/>
            </a:pPr>
            <a:r>
              <a:rPr lang="en-US" sz="900" dirty="0" smtClean="0"/>
              <a:t>When used for government/legal purpose, ensure all geo limits are also covered (e.g. islands, un-connected areas, disputed areas)</a:t>
            </a:r>
          </a:p>
          <a:p>
            <a:pPr marL="914381" lvl="1" indent="-171450">
              <a:spcBef>
                <a:spcPts val="0"/>
              </a:spcBef>
              <a:spcAft>
                <a:spcPts val="0"/>
              </a:spcAft>
              <a:buFont typeface="Arial" panose="020B0604020202020204" pitchFamily="34" charset="0"/>
              <a:buChar char="•"/>
            </a:pPr>
            <a:r>
              <a:rPr lang="en-US" sz="700" dirty="0" smtClean="0"/>
              <a:t>E.g. Alaska in US is generally ignored as it does not have a common boundary with the rest of the US.</a:t>
            </a:r>
            <a:endParaRPr lang="en-US" sz="700" dirty="0"/>
          </a:p>
        </p:txBody>
      </p:sp>
      <p:graphicFrame>
        <p:nvGraphicFramePr>
          <p:cNvPr id="9" name="Content Placeholder 3"/>
          <p:cNvGraphicFramePr>
            <a:graphicFrameLocks/>
          </p:cNvGraphicFramePr>
          <p:nvPr>
            <p:extLst>
              <p:ext uri="{D42A27DB-BD31-4B8C-83A1-F6EECF244321}">
                <p14:modId xmlns:p14="http://schemas.microsoft.com/office/powerpoint/2010/main" val="3642880543"/>
              </p:ext>
            </p:extLst>
          </p:nvPr>
        </p:nvGraphicFramePr>
        <p:xfrm>
          <a:off x="4888187" y="920978"/>
          <a:ext cx="3792474" cy="141074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a:t>
                      </a:r>
                      <a:r>
                        <a:rPr lang="en-US" sz="8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2</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2/N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baseline="0" dirty="0" smtClean="0">
                          <a:latin typeface="Open Sans" panose="020B0606030504020204" pitchFamily="34" charset="0"/>
                          <a:ea typeface="Open Sans" panose="020B0606030504020204" pitchFamily="34" charset="0"/>
                          <a:cs typeface="Open Sans" panose="020B0606030504020204" pitchFamily="34" charset="0"/>
                        </a:rPr>
                        <a:t>Combination (Bubble, Pie)</a:t>
                      </a:r>
                    </a:p>
                    <a:p>
                      <a:endParaRPr lang="en-US" sz="800" baseline="0" dirty="0" smtClean="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Color/Dot</a:t>
                      </a:r>
                    </a:p>
                    <a:p>
                      <a:r>
                        <a:rPr lang="en-US" sz="800" dirty="0" smtClean="0">
                          <a:latin typeface="Open Sans" panose="020B0606030504020204" pitchFamily="34" charset="0"/>
                          <a:ea typeface="Open Sans" panose="020B0606030504020204" pitchFamily="34" charset="0"/>
                          <a:cs typeface="Open Sans" panose="020B0606030504020204" pitchFamily="34" charset="0"/>
                        </a:rPr>
                        <a:t>Size of mark</a:t>
                      </a:r>
                    </a:p>
                    <a:p>
                      <a:r>
                        <a:rPr lang="en-US" sz="800" dirty="0" smtClean="0">
                          <a:latin typeface="Open Sans" panose="020B0606030504020204" pitchFamily="34" charset="0"/>
                          <a:ea typeface="Open Sans" panose="020B0606030504020204" pitchFamily="34" charset="0"/>
                          <a:cs typeface="Open Sans" panose="020B0606030504020204" pitchFamily="34" charset="0"/>
                        </a:rPr>
                        <a:t>Labels</a:t>
                      </a:r>
                    </a:p>
                    <a:p>
                      <a:r>
                        <a:rPr lang="en-US" sz="800" dirty="0" smtClean="0">
                          <a:latin typeface="Open Sans" panose="020B0606030504020204" pitchFamily="34" charset="0"/>
                          <a:ea typeface="Open Sans" panose="020B0606030504020204" pitchFamily="34" charset="0"/>
                          <a:cs typeface="Open Sans" panose="020B0606030504020204" pitchFamily="34" charset="0"/>
                        </a:rPr>
                        <a:t>Tooltips</a:t>
                      </a:r>
                    </a:p>
                  </a:txBody>
                  <a:tcPr marL="273323" marR="273323"/>
                </a:tc>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0856" y="244123"/>
            <a:ext cx="749805" cy="4163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27139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 Map – Extensions</a:t>
            </a:r>
            <a:endParaRPr lang="en-US" dirty="0"/>
          </a:p>
        </p:txBody>
      </p:sp>
      <p:sp>
        <p:nvSpPr>
          <p:cNvPr id="4" name="TextBox 3"/>
          <p:cNvSpPr txBox="1"/>
          <p:nvPr/>
        </p:nvSpPr>
        <p:spPr>
          <a:xfrm>
            <a:off x="419776" y="1479541"/>
            <a:ext cx="2745028"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Dot Map</a:t>
            </a:r>
          </a:p>
        </p:txBody>
      </p:sp>
      <p:sp>
        <p:nvSpPr>
          <p:cNvPr id="19" name="TextBox 18"/>
          <p:cNvSpPr txBox="1"/>
          <p:nvPr/>
        </p:nvSpPr>
        <p:spPr>
          <a:xfrm>
            <a:off x="3536826" y="1459029"/>
            <a:ext cx="2578696"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Bubble Map</a:t>
            </a:r>
          </a:p>
        </p:txBody>
      </p:sp>
      <p:sp>
        <p:nvSpPr>
          <p:cNvPr id="25" name="TextBox 24"/>
          <p:cNvSpPr txBox="1"/>
          <p:nvPr/>
        </p:nvSpPr>
        <p:spPr>
          <a:xfrm>
            <a:off x="3536825" y="3792026"/>
            <a:ext cx="2578696"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Circles instead of dots provide visual comparison of the metric</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76" y="1719849"/>
            <a:ext cx="2764360" cy="1535048"/>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6826" y="1705250"/>
            <a:ext cx="2578695" cy="208677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868" y="1705250"/>
            <a:ext cx="2473412" cy="2086776"/>
          </a:xfrm>
          <a:prstGeom prst="rect">
            <a:avLst/>
          </a:prstGeom>
          <a:ln>
            <a:noFill/>
          </a:ln>
          <a:effectLst>
            <a:outerShdw blurRad="190500" algn="tl" rotWithShape="0">
              <a:srgbClr val="000000">
                <a:alpha val="70000"/>
              </a:srgbClr>
            </a:outerShdw>
          </a:effectLst>
        </p:spPr>
      </p:pic>
      <p:sp>
        <p:nvSpPr>
          <p:cNvPr id="12" name="TextBox 11"/>
          <p:cNvSpPr txBox="1"/>
          <p:nvPr/>
        </p:nvSpPr>
        <p:spPr>
          <a:xfrm>
            <a:off x="6452770" y="1459029"/>
            <a:ext cx="2462510"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smtClean="0"/>
              <a:t>Pie Map</a:t>
            </a:r>
            <a:endParaRPr lang="en-US" dirty="0"/>
          </a:p>
        </p:txBody>
      </p:sp>
      <p:sp>
        <p:nvSpPr>
          <p:cNvPr id="24" name="TextBox 23"/>
          <p:cNvSpPr txBox="1"/>
          <p:nvPr/>
        </p:nvSpPr>
        <p:spPr>
          <a:xfrm>
            <a:off x="433929" y="3254897"/>
            <a:ext cx="2750208"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A dot on the map shows the metric (for a state in this example)</a:t>
            </a:r>
            <a:endParaRPr lang="en-US" dirty="0"/>
          </a:p>
        </p:txBody>
      </p:sp>
      <p:sp>
        <p:nvSpPr>
          <p:cNvPr id="13" name="TextBox 12"/>
          <p:cNvSpPr txBox="1"/>
          <p:nvPr/>
        </p:nvSpPr>
        <p:spPr>
          <a:xfrm>
            <a:off x="6441868" y="3790537"/>
            <a:ext cx="2473412"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A pie-map combination chart. Notice the size of the overall pie and also the slices within. </a:t>
            </a:r>
            <a:endParaRPr lang="en-US" dirty="0"/>
          </a:p>
        </p:txBody>
      </p:sp>
    </p:spTree>
    <p:extLst>
      <p:ext uri="{BB962C8B-B14F-4D97-AF65-F5344CB8AC3E}">
        <p14:creationId xmlns:p14="http://schemas.microsoft.com/office/powerpoint/2010/main" val="20081434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 </a:t>
            </a:r>
            <a:r>
              <a:rPr lang="en-US" dirty="0" smtClean="0"/>
              <a:t>Maps – Extensions</a:t>
            </a:r>
            <a:endParaRPr lang="en-US" dirty="0"/>
          </a:p>
        </p:txBody>
      </p:sp>
      <p:sp>
        <p:nvSpPr>
          <p:cNvPr id="19" name="TextBox 18"/>
          <p:cNvSpPr txBox="1"/>
          <p:nvPr/>
        </p:nvSpPr>
        <p:spPr>
          <a:xfrm>
            <a:off x="687436" y="945745"/>
            <a:ext cx="3076490"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Filled Map (</a:t>
            </a:r>
            <a:r>
              <a:rPr lang="en-US" dirty="0" err="1"/>
              <a:t>Chloropleth</a:t>
            </a:r>
            <a:r>
              <a:rPr lang="en-US" dirty="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36" y="1191966"/>
            <a:ext cx="3076490" cy="2700173"/>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663" y="1191965"/>
            <a:ext cx="3582809" cy="2700173"/>
          </a:xfrm>
          <a:prstGeom prst="rect">
            <a:avLst/>
          </a:prstGeom>
          <a:ln>
            <a:noFill/>
          </a:ln>
          <a:effectLst>
            <a:outerShdw blurRad="190500" algn="tl" rotWithShape="0">
              <a:srgbClr val="000000">
                <a:alpha val="70000"/>
              </a:srgbClr>
            </a:outerShdw>
          </a:effectLst>
        </p:spPr>
      </p:pic>
      <p:sp>
        <p:nvSpPr>
          <p:cNvPr id="6" name="TextBox 5"/>
          <p:cNvSpPr txBox="1"/>
          <p:nvPr/>
        </p:nvSpPr>
        <p:spPr>
          <a:xfrm>
            <a:off x="4763662" y="945744"/>
            <a:ext cx="3582809"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Hex Map</a:t>
            </a:r>
          </a:p>
        </p:txBody>
      </p:sp>
      <p:sp>
        <p:nvSpPr>
          <p:cNvPr id="7" name="TextBox 6"/>
          <p:cNvSpPr txBox="1"/>
          <p:nvPr/>
        </p:nvSpPr>
        <p:spPr>
          <a:xfrm>
            <a:off x="687436" y="3866509"/>
            <a:ext cx="3076490" cy="2000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This filled map has state with colors representing the metric</a:t>
            </a:r>
            <a:endParaRPr lang="en-US" dirty="0"/>
          </a:p>
        </p:txBody>
      </p:sp>
      <p:sp>
        <p:nvSpPr>
          <p:cNvPr id="8" name="TextBox 7"/>
          <p:cNvSpPr txBox="1"/>
          <p:nvPr/>
        </p:nvSpPr>
        <p:spPr>
          <a:xfrm>
            <a:off x="4763663" y="3880686"/>
            <a:ext cx="3582808"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A custom chart variant, hex map provides simple and clearer representation of the constituent states. This may not be readily available – needs to be customized.</a:t>
            </a:r>
            <a:endParaRPr lang="en-US" dirty="0"/>
          </a:p>
        </p:txBody>
      </p:sp>
    </p:spTree>
    <p:extLst>
      <p:ext uri="{BB962C8B-B14F-4D97-AF65-F5344CB8AC3E}">
        <p14:creationId xmlns:p14="http://schemas.microsoft.com/office/powerpoint/2010/main" val="15466723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 Maps – Extensions</a:t>
            </a:r>
          </a:p>
        </p:txBody>
      </p:sp>
      <p:sp>
        <p:nvSpPr>
          <p:cNvPr id="3" name="Content Placeholder 2"/>
          <p:cNvSpPr>
            <a:spLocks noGrp="1"/>
          </p:cNvSpPr>
          <p:nvPr>
            <p:ph idx="1"/>
          </p:nvPr>
        </p:nvSpPr>
        <p:spPr>
          <a:xfrm>
            <a:off x="1990726" y="969807"/>
            <a:ext cx="5162550" cy="246219"/>
          </a:xfr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defTabSz="457200">
              <a:spcBef>
                <a:spcPct val="0"/>
              </a:spcBef>
              <a:spcAft>
                <a:spcPct val="0"/>
              </a:spcAft>
            </a:pPr>
            <a:r>
              <a:rPr lang="en-US" sz="1000" b="1" dirty="0">
                <a:solidFill>
                  <a:schemeClr val="lt1"/>
                </a:solidFill>
              </a:rPr>
              <a:t>Geographic Heat Map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725" y="1228725"/>
            <a:ext cx="5162550" cy="2686050"/>
          </a:xfrm>
          <a:prstGeom prst="rect">
            <a:avLst/>
          </a:prstGeom>
          <a:ln>
            <a:noFill/>
          </a:ln>
          <a:effectLst>
            <a:outerShdw blurRad="190500" algn="tl" rotWithShape="0">
              <a:srgbClr val="000000">
                <a:alpha val="70000"/>
              </a:srgbClr>
            </a:outerShdw>
          </a:effectLst>
        </p:spPr>
      </p:pic>
      <p:sp>
        <p:nvSpPr>
          <p:cNvPr id="5" name="TextBox 4"/>
          <p:cNvSpPr txBox="1"/>
          <p:nvPr/>
        </p:nvSpPr>
        <p:spPr>
          <a:xfrm>
            <a:off x="1990724" y="3914775"/>
            <a:ext cx="5162551"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A real (traditional) heat map – showing continuous colors for varying intensity. When location / </a:t>
            </a:r>
            <a:r>
              <a:rPr lang="en-US" dirty="0" err="1" smtClean="0"/>
              <a:t>latlong</a:t>
            </a:r>
            <a:r>
              <a:rPr lang="en-US" dirty="0" smtClean="0"/>
              <a:t> data is available, scatters (dots) can be plotted to show similar </a:t>
            </a:r>
            <a:r>
              <a:rPr lang="en-US" dirty="0" err="1" smtClean="0"/>
              <a:t>heatmap</a:t>
            </a:r>
            <a:r>
              <a:rPr lang="en-US" dirty="0" smtClean="0"/>
              <a:t> on geo maps.</a:t>
            </a:r>
            <a:endParaRPr lang="en-US" dirty="0"/>
          </a:p>
        </p:txBody>
      </p:sp>
    </p:spTree>
    <p:extLst>
      <p:ext uri="{BB962C8B-B14F-4D97-AF65-F5344CB8AC3E}">
        <p14:creationId xmlns:p14="http://schemas.microsoft.com/office/powerpoint/2010/main" val="7144105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Charts for Hierarchies</a:t>
            </a:r>
            <a:endParaRPr lang="en-US" dirty="0"/>
          </a:p>
        </p:txBody>
      </p:sp>
    </p:spTree>
    <p:extLst>
      <p:ext uri="{BB962C8B-B14F-4D97-AF65-F5344CB8AC3E}">
        <p14:creationId xmlns:p14="http://schemas.microsoft.com/office/powerpoint/2010/main" val="5047977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pPr>
              <a:spcBef>
                <a:spcPts val="0"/>
              </a:spcBef>
              <a:spcAft>
                <a:spcPts val="0"/>
              </a:spcAft>
            </a:pPr>
            <a:r>
              <a:rPr lang="en-US" sz="900" b="1" u="sng" dirty="0"/>
              <a:t>Shows</a:t>
            </a:r>
            <a:r>
              <a:rPr lang="en-US" sz="900" b="1" u="sng" dirty="0" smtClean="0"/>
              <a:t>:</a:t>
            </a:r>
            <a:r>
              <a:rPr lang="en-US" sz="900" dirty="0" smtClean="0"/>
              <a:t> Hierarchy, Tree, Decomposition, Distribution</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Show hierarchy</a:t>
            </a:r>
          </a:p>
          <a:p>
            <a:pPr marL="285750" indent="-285750">
              <a:spcBef>
                <a:spcPts val="0"/>
              </a:spcBef>
              <a:spcAft>
                <a:spcPts val="0"/>
              </a:spcAft>
              <a:buFont typeface="Arial" panose="020B0604020202020204" pitchFamily="34" charset="0"/>
              <a:buChar char="•"/>
            </a:pPr>
            <a:r>
              <a:rPr lang="en-US" sz="900" dirty="0" smtClean="0"/>
              <a:t>Interactive decomposition on hierarchical values</a:t>
            </a:r>
          </a:p>
          <a:p>
            <a:pPr marL="285750" indent="-285750">
              <a:spcBef>
                <a:spcPts val="0"/>
              </a:spcBef>
              <a:spcAft>
                <a:spcPts val="0"/>
              </a:spcAft>
              <a:buFont typeface="Arial" panose="020B0604020202020204" pitchFamily="34" charset="0"/>
              <a:buChar char="•"/>
            </a:pPr>
            <a:r>
              <a:rPr lang="en-US" sz="900" dirty="0" smtClean="0"/>
              <a:t>Show decomposition of non-related dimensions as well (not in hierarchy)</a:t>
            </a:r>
          </a:p>
          <a:p>
            <a:pPr marL="285750" indent="-285750">
              <a:spcBef>
                <a:spcPts val="0"/>
              </a:spcBef>
              <a:spcAft>
                <a:spcPts val="0"/>
              </a:spcAft>
              <a:buFont typeface="Arial" panose="020B0604020202020204" pitchFamily="34" charset="0"/>
              <a:buChar char="•"/>
            </a:pPr>
            <a:r>
              <a:rPr lang="en-US" sz="900" dirty="0" smtClean="0"/>
              <a:t>Visual drill-down like functionality needs to be achieved</a:t>
            </a:r>
          </a:p>
        </p:txBody>
      </p:sp>
      <p:sp>
        <p:nvSpPr>
          <p:cNvPr id="2" name="Title 1"/>
          <p:cNvSpPr>
            <a:spLocks noGrp="1"/>
          </p:cNvSpPr>
          <p:nvPr>
            <p:ph type="title"/>
          </p:nvPr>
        </p:nvSpPr>
        <p:spPr/>
        <p:txBody>
          <a:bodyPr/>
          <a:lstStyle/>
          <a:p>
            <a:r>
              <a:rPr lang="en-US" dirty="0" err="1" smtClean="0"/>
              <a:t>Dendrogram</a:t>
            </a:r>
            <a:r>
              <a:rPr lang="en-US" dirty="0" smtClean="0"/>
              <a:t> / Decomposition Tree - Summary</a:t>
            </a:r>
            <a:endParaRPr lang="en-US" dirty="0"/>
          </a:p>
        </p:txBody>
      </p:sp>
      <p:sp>
        <p:nvSpPr>
          <p:cNvPr id="6" name="Content Placeholder 5"/>
          <p:cNvSpPr>
            <a:spLocks noGrp="1"/>
          </p:cNvSpPr>
          <p:nvPr>
            <p:ph sz="half" idx="10"/>
          </p:nvPr>
        </p:nvSpPr>
        <p:spPr>
          <a:xfrm>
            <a:off x="846667" y="2816677"/>
            <a:ext cx="3792473" cy="1425189"/>
          </a:xfrm>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a:t>Generally keep this </a:t>
            </a:r>
            <a:r>
              <a:rPr lang="en-US" sz="900" dirty="0" smtClean="0"/>
              <a:t>visual in its own tab / sheet – drill down requires screen state</a:t>
            </a:r>
          </a:p>
          <a:p>
            <a:pPr marL="285750" indent="-285750">
              <a:spcBef>
                <a:spcPts val="0"/>
              </a:spcBef>
              <a:spcAft>
                <a:spcPts val="0"/>
              </a:spcAft>
              <a:buFont typeface="Arial" panose="020B0604020202020204" pitchFamily="34" charset="0"/>
              <a:buChar char="•"/>
            </a:pPr>
            <a:r>
              <a:rPr lang="en-US" sz="900" dirty="0" smtClean="0"/>
              <a:t>Define the drill down dimensions or hierarchies</a:t>
            </a:r>
            <a:endParaRPr lang="en-US" sz="900" dirty="0"/>
          </a:p>
        </p:txBody>
      </p:sp>
      <p:graphicFrame>
        <p:nvGraphicFramePr>
          <p:cNvPr id="9" name="Content Placeholder 3"/>
          <p:cNvGraphicFramePr>
            <a:graphicFrameLocks/>
          </p:cNvGraphicFramePr>
          <p:nvPr>
            <p:extLst>
              <p:ext uri="{D42A27DB-BD31-4B8C-83A1-F6EECF244321}">
                <p14:modId xmlns:p14="http://schemas.microsoft.com/office/powerpoint/2010/main" val="3566494283"/>
              </p:ext>
            </p:extLst>
          </p:nvPr>
        </p:nvGraphicFramePr>
        <p:xfrm>
          <a:off x="4888187" y="920978"/>
          <a:ext cx="3792474" cy="116690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a:t>
                      </a:r>
                      <a:r>
                        <a:rPr lang="en-US" sz="8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1</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Add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endParaRPr lang="en-US" sz="800" dirty="0" smtClean="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bl>
          </a:graphicData>
        </a:graphic>
      </p:graphicFrame>
      <p:pic>
        <p:nvPicPr>
          <p:cNvPr id="10" name="Picture 9"/>
          <p:cNvPicPr>
            <a:picLocks noChangeAspect="1"/>
          </p:cNvPicPr>
          <p:nvPr/>
        </p:nvPicPr>
        <p:blipFill>
          <a:blip r:embed="rId3"/>
          <a:stretch>
            <a:fillRect/>
          </a:stretch>
        </p:blipFill>
        <p:spPr>
          <a:xfrm>
            <a:off x="5315901" y="2816677"/>
            <a:ext cx="3364760" cy="15681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84538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Chart Selector</a:t>
            </a:r>
            <a:endParaRPr lang="en-US" dirty="0"/>
          </a:p>
        </p:txBody>
      </p:sp>
    </p:spTree>
    <p:extLst>
      <p:ext uri="{BB962C8B-B14F-4D97-AF65-F5344CB8AC3E}">
        <p14:creationId xmlns:p14="http://schemas.microsoft.com/office/powerpoint/2010/main" val="14025207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Charts for Flow</a:t>
            </a:r>
            <a:endParaRPr lang="en-US" dirty="0"/>
          </a:p>
        </p:txBody>
      </p:sp>
    </p:spTree>
    <p:extLst>
      <p:ext uri="{BB962C8B-B14F-4D97-AF65-F5344CB8AC3E}">
        <p14:creationId xmlns:p14="http://schemas.microsoft.com/office/powerpoint/2010/main" val="27330350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pPr>
              <a:spcBef>
                <a:spcPts val="0"/>
              </a:spcBef>
              <a:spcAft>
                <a:spcPts val="0"/>
              </a:spcAft>
            </a:pPr>
            <a:r>
              <a:rPr lang="en-US" sz="900" b="1" u="sng" dirty="0"/>
              <a:t>Shows</a:t>
            </a:r>
            <a:r>
              <a:rPr lang="en-US" sz="900" b="1" u="sng" dirty="0" smtClean="0"/>
              <a:t>:</a:t>
            </a:r>
            <a:r>
              <a:rPr lang="en-US" sz="900" dirty="0" smtClean="0"/>
              <a:t> Flow</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Show flow of any metric (e.g. quantity) across stages</a:t>
            </a:r>
          </a:p>
          <a:p>
            <a:pPr marL="285750" indent="-285750">
              <a:spcBef>
                <a:spcPts val="0"/>
              </a:spcBef>
              <a:spcAft>
                <a:spcPts val="0"/>
              </a:spcAft>
              <a:buFont typeface="Arial" panose="020B0604020202020204" pitchFamily="34" charset="0"/>
              <a:buChar char="•"/>
            </a:pPr>
            <a:r>
              <a:rPr lang="en-US" sz="900" dirty="0" smtClean="0"/>
              <a:t>Hierarchical or unrelated dimensions </a:t>
            </a:r>
          </a:p>
          <a:p>
            <a:pPr marL="285750" indent="-285750">
              <a:spcBef>
                <a:spcPts val="0"/>
              </a:spcBef>
              <a:spcAft>
                <a:spcPts val="0"/>
              </a:spcAft>
              <a:buFont typeface="Arial" panose="020B0604020202020204" pitchFamily="34" charset="0"/>
              <a:buChar char="•"/>
            </a:pPr>
            <a:r>
              <a:rPr lang="en-US" sz="900" dirty="0" smtClean="0"/>
              <a:t>Small or large number of categories</a:t>
            </a:r>
          </a:p>
          <a:p>
            <a:pPr marL="285750" indent="-285750">
              <a:spcBef>
                <a:spcPts val="0"/>
              </a:spcBef>
              <a:spcAft>
                <a:spcPts val="0"/>
              </a:spcAft>
              <a:buFont typeface="Arial" panose="020B0604020202020204" pitchFamily="34" charset="0"/>
              <a:buChar char="•"/>
            </a:pPr>
            <a:r>
              <a:rPr lang="en-US" sz="900" dirty="0" smtClean="0"/>
              <a:t>One or multi-level flow </a:t>
            </a:r>
          </a:p>
          <a:p>
            <a:pPr marL="285750" indent="-285750">
              <a:spcBef>
                <a:spcPts val="0"/>
              </a:spcBef>
              <a:spcAft>
                <a:spcPts val="0"/>
              </a:spcAft>
              <a:buFont typeface="Arial" panose="020B0604020202020204" pitchFamily="34" charset="0"/>
              <a:buChar char="•"/>
            </a:pPr>
            <a:r>
              <a:rPr lang="en-US" sz="900" dirty="0" smtClean="0"/>
              <a:t>Linear or circular flow</a:t>
            </a:r>
          </a:p>
          <a:p>
            <a:pPr marL="285750" indent="-285750">
              <a:spcBef>
                <a:spcPts val="0"/>
              </a:spcBef>
              <a:spcAft>
                <a:spcPts val="0"/>
              </a:spcAft>
              <a:buFont typeface="Arial" panose="020B0604020202020204" pitchFamily="34" charset="0"/>
              <a:buChar char="•"/>
            </a:pPr>
            <a:r>
              <a:rPr lang="en-US" sz="900" dirty="0" smtClean="0"/>
              <a:t>Tool supports this chart type for the above scenarios</a:t>
            </a:r>
          </a:p>
          <a:p>
            <a:pPr marL="1028681" lvl="1" indent="-285750">
              <a:spcBef>
                <a:spcPts val="0"/>
              </a:spcBef>
              <a:spcAft>
                <a:spcPts val="0"/>
              </a:spcAft>
              <a:buFont typeface="Arial" panose="020B0604020202020204" pitchFamily="34" charset="0"/>
              <a:buChar char="•"/>
            </a:pPr>
            <a:r>
              <a:rPr lang="en-US" sz="700" dirty="0" smtClean="0"/>
              <a:t>Generally, data modeling may be required</a:t>
            </a:r>
          </a:p>
          <a:p>
            <a:pPr marL="285750" indent="-285750">
              <a:spcBef>
                <a:spcPts val="0"/>
              </a:spcBef>
              <a:spcAft>
                <a:spcPts val="0"/>
              </a:spcAft>
              <a:buFont typeface="Arial" panose="020B0604020202020204" pitchFamily="34" charset="0"/>
              <a:buChar char="•"/>
            </a:pPr>
            <a:r>
              <a:rPr lang="en-US" sz="900" dirty="0" smtClean="0"/>
              <a:t>Suited for interactive analysis as values require hovering over the flows</a:t>
            </a:r>
          </a:p>
        </p:txBody>
      </p:sp>
      <p:sp>
        <p:nvSpPr>
          <p:cNvPr id="2" name="Title 1"/>
          <p:cNvSpPr>
            <a:spLocks noGrp="1"/>
          </p:cNvSpPr>
          <p:nvPr>
            <p:ph type="title"/>
          </p:nvPr>
        </p:nvSpPr>
        <p:spPr/>
        <p:txBody>
          <a:bodyPr/>
          <a:lstStyle/>
          <a:p>
            <a:r>
              <a:rPr lang="en-US" dirty="0" smtClean="0"/>
              <a:t>Sankey Chart</a:t>
            </a:r>
            <a:endParaRPr lang="en-US" dirty="0"/>
          </a:p>
        </p:txBody>
      </p:sp>
      <p:sp>
        <p:nvSpPr>
          <p:cNvPr id="6" name="Content Placeholder 5"/>
          <p:cNvSpPr>
            <a:spLocks noGrp="1"/>
          </p:cNvSpPr>
          <p:nvPr>
            <p:ph sz="half" idx="10"/>
          </p:nvPr>
        </p:nvSpPr>
        <p:spPr>
          <a:xfrm>
            <a:off x="846667" y="3100212"/>
            <a:ext cx="3792473" cy="1159899"/>
          </a:xfrm>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Assess feasibility of developing this powerful chart – in terms of features, data, and outcomes.</a:t>
            </a:r>
          </a:p>
          <a:p>
            <a:pPr marL="285750" indent="-285750">
              <a:spcBef>
                <a:spcPts val="0"/>
              </a:spcBef>
              <a:spcAft>
                <a:spcPts val="0"/>
              </a:spcAft>
              <a:buFont typeface="Arial" panose="020B0604020202020204" pitchFamily="34" charset="0"/>
              <a:buChar char="•"/>
            </a:pPr>
            <a:r>
              <a:rPr lang="en-US" sz="900" dirty="0" smtClean="0"/>
              <a:t>This is a complex chart type and should be thoroughly evaluated before finalizing</a:t>
            </a:r>
          </a:p>
          <a:p>
            <a:pPr marL="285750" indent="-285750">
              <a:spcBef>
                <a:spcPts val="0"/>
              </a:spcBef>
              <a:spcAft>
                <a:spcPts val="0"/>
              </a:spcAft>
              <a:buFont typeface="Arial" panose="020B0604020202020204" pitchFamily="34" charset="0"/>
              <a:buChar char="•"/>
            </a:pPr>
            <a:r>
              <a:rPr lang="en-US" sz="900" dirty="0" smtClean="0"/>
              <a:t>User education may also be required</a:t>
            </a:r>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a:p>
        </p:txBody>
      </p:sp>
      <p:pic>
        <p:nvPicPr>
          <p:cNvPr id="3" name="Picture 2"/>
          <p:cNvPicPr>
            <a:picLocks noChangeAspect="1"/>
          </p:cNvPicPr>
          <p:nvPr/>
        </p:nvPicPr>
        <p:blipFill>
          <a:blip r:embed="rId3"/>
          <a:stretch>
            <a:fillRect/>
          </a:stretch>
        </p:blipFill>
        <p:spPr>
          <a:xfrm>
            <a:off x="4763664" y="1565681"/>
            <a:ext cx="3975317" cy="23087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26992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Information Widgets and Charts</a:t>
            </a:r>
            <a:endParaRPr lang="en-US" dirty="0"/>
          </a:p>
        </p:txBody>
      </p:sp>
    </p:spTree>
    <p:extLst>
      <p:ext uri="{BB962C8B-B14F-4D97-AF65-F5344CB8AC3E}">
        <p14:creationId xmlns:p14="http://schemas.microsoft.com/office/powerpoint/2010/main" val="19579587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1389320"/>
          </a:xfrm>
        </p:spPr>
        <p:txBody>
          <a:bodyPr/>
          <a:lstStyle/>
          <a:p>
            <a:pPr>
              <a:spcBef>
                <a:spcPts val="0"/>
              </a:spcBef>
              <a:spcAft>
                <a:spcPts val="0"/>
              </a:spcAft>
            </a:pPr>
            <a:r>
              <a:rPr lang="en-US" sz="900" b="1" u="sng" dirty="0" smtClean="0"/>
              <a:t>Shows:</a:t>
            </a:r>
            <a:r>
              <a:rPr lang="en-US" sz="900" dirty="0" smtClean="0"/>
              <a:t> Information, Comparison</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smtClean="0"/>
              <a:t>To show KPIs (Key Performance Indicators</a:t>
            </a:r>
            <a:r>
              <a:rPr lang="en-US" sz="900" dirty="0"/>
              <a:t>), Metrics</a:t>
            </a:r>
            <a:br>
              <a:rPr lang="en-US" sz="900" dirty="0"/>
            </a:br>
            <a:r>
              <a:rPr lang="en-US" sz="900" dirty="0"/>
              <a:t>Based on the features provided in the widget, it can also show </a:t>
            </a:r>
          </a:p>
          <a:p>
            <a:pPr marL="1028681" lvl="1" indent="-285750">
              <a:spcBef>
                <a:spcPts val="0"/>
              </a:spcBef>
              <a:spcAft>
                <a:spcPts val="0"/>
              </a:spcAft>
              <a:buFont typeface="Arial" panose="020B0604020202020204" pitchFamily="34" charset="0"/>
              <a:buChar char="•"/>
            </a:pPr>
            <a:r>
              <a:rPr lang="en-US" sz="700" dirty="0" smtClean="0"/>
              <a:t>Single value summary with additional comparison like previous period</a:t>
            </a:r>
          </a:p>
          <a:p>
            <a:pPr marL="1028681" lvl="1" indent="-285750">
              <a:spcBef>
                <a:spcPts val="0"/>
              </a:spcBef>
              <a:spcAft>
                <a:spcPts val="0"/>
              </a:spcAft>
              <a:buFont typeface="Arial" panose="020B0604020202020204" pitchFamily="34" charset="0"/>
              <a:buChar char="•"/>
            </a:pPr>
            <a:r>
              <a:rPr lang="en-US" sz="700" dirty="0" smtClean="0"/>
              <a:t>Sparkline / Area trend</a:t>
            </a:r>
          </a:p>
          <a:p>
            <a:pPr marL="1028681" lvl="1" indent="-285750">
              <a:spcBef>
                <a:spcPts val="0"/>
              </a:spcBef>
              <a:spcAft>
                <a:spcPts val="0"/>
              </a:spcAft>
              <a:buFont typeface="Arial" panose="020B0604020202020204" pitchFamily="34" charset="0"/>
              <a:buChar char="•"/>
            </a:pPr>
            <a:r>
              <a:rPr lang="en-US" sz="700" dirty="0" smtClean="0"/>
              <a:t>Filling</a:t>
            </a:r>
          </a:p>
          <a:p>
            <a:pPr marL="1028681" lvl="1" indent="-285750">
              <a:spcBef>
                <a:spcPts val="0"/>
              </a:spcBef>
              <a:spcAft>
                <a:spcPts val="0"/>
              </a:spcAft>
              <a:buFont typeface="Arial" panose="020B0604020202020204" pitchFamily="34" charset="0"/>
              <a:buChar char="•"/>
            </a:pPr>
            <a:r>
              <a:rPr lang="en-US" sz="700" dirty="0" smtClean="0"/>
              <a:t>Descriptive text</a:t>
            </a:r>
          </a:p>
          <a:p>
            <a:pPr marL="285750" indent="-285750">
              <a:spcBef>
                <a:spcPts val="0"/>
              </a:spcBef>
              <a:spcAft>
                <a:spcPts val="0"/>
              </a:spcAft>
              <a:buFont typeface="Arial" panose="020B0604020202020204" pitchFamily="34" charset="0"/>
              <a:buChar char="•"/>
            </a:pPr>
            <a:r>
              <a:rPr lang="en-US" sz="900" dirty="0" smtClean="0"/>
              <a:t>Multiple widgets used to create an informative section</a:t>
            </a:r>
          </a:p>
        </p:txBody>
      </p:sp>
      <p:sp>
        <p:nvSpPr>
          <p:cNvPr id="2" name="Title 1"/>
          <p:cNvSpPr>
            <a:spLocks noGrp="1"/>
          </p:cNvSpPr>
          <p:nvPr>
            <p:ph type="title"/>
          </p:nvPr>
        </p:nvSpPr>
        <p:spPr/>
        <p:txBody>
          <a:bodyPr/>
          <a:lstStyle/>
          <a:p>
            <a:r>
              <a:rPr lang="en-US" dirty="0" smtClean="0"/>
              <a:t>Single Value – Cards/Tiles</a:t>
            </a:r>
            <a:endParaRPr lang="en-US" dirty="0"/>
          </a:p>
        </p:txBody>
      </p:sp>
      <p:pic>
        <p:nvPicPr>
          <p:cNvPr id="11" name="Picture 10"/>
          <p:cNvPicPr>
            <a:picLocks noChangeAspect="1"/>
          </p:cNvPicPr>
          <p:nvPr/>
        </p:nvPicPr>
        <p:blipFill>
          <a:blip r:embed="rId3"/>
          <a:stretch>
            <a:fillRect/>
          </a:stretch>
        </p:blipFill>
        <p:spPr>
          <a:xfrm>
            <a:off x="3440094" y="2496348"/>
            <a:ext cx="1313674" cy="1032417"/>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a:stretch>
            <a:fillRect/>
          </a:stretch>
        </p:blipFill>
        <p:spPr>
          <a:xfrm>
            <a:off x="5450958" y="2643308"/>
            <a:ext cx="1449227" cy="738495"/>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5"/>
          <a:stretch>
            <a:fillRect/>
          </a:stretch>
        </p:blipFill>
        <p:spPr>
          <a:xfrm>
            <a:off x="7597375" y="2667937"/>
            <a:ext cx="867772" cy="689235"/>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6"/>
          <a:stretch>
            <a:fillRect/>
          </a:stretch>
        </p:blipFill>
        <p:spPr>
          <a:xfrm>
            <a:off x="2381748" y="3998377"/>
            <a:ext cx="1514475" cy="7905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7"/>
          <a:stretch>
            <a:fillRect/>
          </a:stretch>
        </p:blipFill>
        <p:spPr>
          <a:xfrm>
            <a:off x="4763664" y="3765014"/>
            <a:ext cx="2038350" cy="1257300"/>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8"/>
          <a:stretch>
            <a:fillRect/>
          </a:stretch>
        </p:blipFill>
        <p:spPr>
          <a:xfrm>
            <a:off x="727900" y="2496348"/>
            <a:ext cx="2015004" cy="1034599"/>
          </a:xfrm>
          <a:prstGeom prst="rect">
            <a:avLst/>
          </a:prstGeom>
          <a:ln>
            <a:noFill/>
          </a:ln>
          <a:effectLst>
            <a:outerShdw blurRad="190500" algn="tl" rotWithShape="0">
              <a:srgbClr val="000000">
                <a:alpha val="70000"/>
              </a:srgbClr>
            </a:outerShdw>
          </a:effectLst>
        </p:spPr>
      </p:pic>
      <p:sp>
        <p:nvSpPr>
          <p:cNvPr id="18" name="Content Placeholder 6"/>
          <p:cNvSpPr>
            <a:spLocks noGrp="1"/>
          </p:cNvSpPr>
          <p:nvPr>
            <p:ph sz="half" idx="1"/>
          </p:nvPr>
        </p:nvSpPr>
        <p:spPr>
          <a:xfrm>
            <a:off x="5151207" y="914401"/>
            <a:ext cx="3792473" cy="1389320"/>
          </a:xfrm>
        </p:spPr>
        <p:txBody>
          <a:bodyPr/>
          <a:lstStyle/>
          <a:p>
            <a:pPr>
              <a:spcBef>
                <a:spcPts val="0"/>
              </a:spcBef>
              <a:spcAft>
                <a:spcPts val="0"/>
              </a:spcAft>
            </a:pPr>
            <a:r>
              <a:rPr lang="en-US" sz="900" b="1" u="sng" dirty="0"/>
              <a:t>Do’s and Don'ts:</a:t>
            </a:r>
          </a:p>
          <a:p>
            <a:pPr marL="285750" indent="-285750">
              <a:spcBef>
                <a:spcPts val="0"/>
              </a:spcBef>
              <a:spcAft>
                <a:spcPts val="0"/>
              </a:spcAft>
              <a:buFont typeface="Arial" panose="020B0604020202020204" pitchFamily="34" charset="0"/>
              <a:buChar char="•"/>
            </a:pPr>
            <a:r>
              <a:rPr lang="en-US" sz="900" dirty="0" smtClean="0"/>
              <a:t>Ensure the size of the main KPI number itself is larger than any other text in the card</a:t>
            </a:r>
          </a:p>
          <a:p>
            <a:pPr marL="285750" indent="-285750">
              <a:spcBef>
                <a:spcPts val="0"/>
              </a:spcBef>
              <a:spcAft>
                <a:spcPts val="0"/>
              </a:spcAft>
              <a:buFont typeface="Arial" panose="020B0604020202020204" pitchFamily="34" charset="0"/>
              <a:buChar char="•"/>
            </a:pPr>
            <a:r>
              <a:rPr lang="en-US" sz="900" dirty="0" smtClean="0"/>
              <a:t>Avoid too much clutter unless explicitly required</a:t>
            </a:r>
          </a:p>
          <a:p>
            <a:pPr marL="285750" indent="-285750">
              <a:spcBef>
                <a:spcPts val="0"/>
              </a:spcBef>
              <a:spcAft>
                <a:spcPts val="0"/>
              </a:spcAft>
              <a:buFont typeface="Arial" panose="020B0604020202020204" pitchFamily="34" charset="0"/>
              <a:buChar char="•"/>
            </a:pPr>
            <a:r>
              <a:rPr lang="en-US" sz="900" dirty="0" smtClean="0"/>
              <a:t>Use decimal places judiciously – for a $ value in thousands it does not make sense to show decimal places</a:t>
            </a:r>
          </a:p>
          <a:p>
            <a:pPr marL="285750" indent="-285750">
              <a:spcBef>
                <a:spcPts val="0"/>
              </a:spcBef>
              <a:spcAft>
                <a:spcPts val="0"/>
              </a:spcAft>
              <a:buFont typeface="Arial" panose="020B0604020202020204" pitchFamily="34" charset="0"/>
              <a:buChar char="•"/>
            </a:pPr>
            <a:r>
              <a:rPr lang="en-US" sz="900" dirty="0" smtClean="0"/>
              <a:t>Change/delta indicators (arrows) are a huge plus – ensure their colors (red/green/neutral) are aligned per the KPI</a:t>
            </a:r>
          </a:p>
        </p:txBody>
      </p:sp>
    </p:spTree>
    <p:extLst>
      <p:ext uri="{BB962C8B-B14F-4D97-AF65-F5344CB8AC3E}">
        <p14:creationId xmlns:p14="http://schemas.microsoft.com/office/powerpoint/2010/main" val="10468355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1389320"/>
          </a:xfrm>
        </p:spPr>
        <p:txBody>
          <a:bodyPr/>
          <a:lstStyle/>
          <a:p>
            <a:pPr>
              <a:spcBef>
                <a:spcPts val="0"/>
              </a:spcBef>
              <a:spcAft>
                <a:spcPts val="0"/>
              </a:spcAft>
            </a:pPr>
            <a:r>
              <a:rPr lang="en-US" sz="900" b="1" u="sng" dirty="0" smtClean="0"/>
              <a:t>Shows:</a:t>
            </a:r>
            <a:r>
              <a:rPr lang="en-US" sz="900" dirty="0" smtClean="0"/>
              <a:t> Information, Comparison</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smtClean="0"/>
              <a:t>Visually appealing dashboards or infographic based collaterals</a:t>
            </a:r>
          </a:p>
          <a:p>
            <a:pPr marL="285750" indent="-285750">
              <a:spcBef>
                <a:spcPts val="0"/>
              </a:spcBef>
              <a:spcAft>
                <a:spcPts val="0"/>
              </a:spcAft>
              <a:buFont typeface="Arial" panose="020B0604020202020204" pitchFamily="34" charset="0"/>
              <a:buChar char="•"/>
            </a:pPr>
            <a:r>
              <a:rPr lang="en-US" sz="900" dirty="0"/>
              <a:t>Graphics are predominant over the metric/KPI itself</a:t>
            </a:r>
          </a:p>
          <a:p>
            <a:pPr marL="285750" indent="-285750">
              <a:spcBef>
                <a:spcPts val="0"/>
              </a:spcBef>
              <a:spcAft>
                <a:spcPts val="0"/>
              </a:spcAft>
              <a:buFont typeface="Arial" panose="020B0604020202020204" pitchFamily="34" charset="0"/>
              <a:buChar char="•"/>
            </a:pPr>
            <a:r>
              <a:rPr lang="en-US" sz="900" dirty="0" smtClean="0"/>
              <a:t>Customization options should be available (including external libraries)</a:t>
            </a:r>
          </a:p>
          <a:p>
            <a:pPr marL="285750" indent="-285750">
              <a:spcBef>
                <a:spcPts val="0"/>
              </a:spcBef>
              <a:spcAft>
                <a:spcPts val="0"/>
              </a:spcAft>
              <a:buFont typeface="Arial" panose="020B0604020202020204" pitchFamily="34" charset="0"/>
              <a:buChar char="•"/>
            </a:pPr>
            <a:r>
              <a:rPr lang="en-US" sz="900" dirty="0" smtClean="0"/>
              <a:t>Library of images are available (or could be created)</a:t>
            </a:r>
          </a:p>
        </p:txBody>
      </p:sp>
      <p:sp>
        <p:nvSpPr>
          <p:cNvPr id="2" name="Title 1"/>
          <p:cNvSpPr>
            <a:spLocks noGrp="1"/>
          </p:cNvSpPr>
          <p:nvPr>
            <p:ph type="title"/>
          </p:nvPr>
        </p:nvSpPr>
        <p:spPr/>
        <p:txBody>
          <a:bodyPr/>
          <a:lstStyle/>
          <a:p>
            <a:r>
              <a:rPr lang="en-US" dirty="0" smtClean="0"/>
              <a:t>Single Value - Infographics</a:t>
            </a:r>
            <a:endParaRPr lang="en-US" dirty="0"/>
          </a:p>
        </p:txBody>
      </p:sp>
      <p:sp>
        <p:nvSpPr>
          <p:cNvPr id="18" name="Content Placeholder 6"/>
          <p:cNvSpPr>
            <a:spLocks noGrp="1"/>
          </p:cNvSpPr>
          <p:nvPr>
            <p:ph sz="half" idx="1"/>
          </p:nvPr>
        </p:nvSpPr>
        <p:spPr>
          <a:xfrm>
            <a:off x="5151207" y="914401"/>
            <a:ext cx="3792473" cy="1389320"/>
          </a:xfrm>
        </p:spPr>
        <p:txBody>
          <a:bodyPr/>
          <a:lstStyle/>
          <a:p>
            <a:pPr>
              <a:spcBef>
                <a:spcPts val="0"/>
              </a:spcBef>
              <a:spcAft>
                <a:spcPts val="0"/>
              </a:spcAft>
            </a:pPr>
            <a:r>
              <a:rPr lang="en-US" sz="900" b="1" u="sng" dirty="0"/>
              <a:t>Do’s and Don'ts:</a:t>
            </a:r>
          </a:p>
          <a:p>
            <a:pPr marL="285750" indent="-285750">
              <a:spcBef>
                <a:spcPts val="0"/>
              </a:spcBef>
              <a:spcAft>
                <a:spcPts val="0"/>
              </a:spcAft>
              <a:buFont typeface="Arial" panose="020B0604020202020204" pitchFamily="34" charset="0"/>
              <a:buChar char="•"/>
            </a:pPr>
            <a:r>
              <a:rPr lang="en-US" sz="900" dirty="0" smtClean="0"/>
              <a:t>Use filled infographics (image is filled with a color to a level matching the percentage)</a:t>
            </a:r>
          </a:p>
          <a:p>
            <a:pPr marL="285750" indent="-285750">
              <a:spcBef>
                <a:spcPts val="0"/>
              </a:spcBef>
              <a:spcAft>
                <a:spcPts val="0"/>
              </a:spcAft>
              <a:buFont typeface="Arial" panose="020B0604020202020204" pitchFamily="34" charset="0"/>
              <a:buChar char="•"/>
            </a:pPr>
            <a:endParaRPr lang="en-US" sz="900" dirty="0" smtClean="0"/>
          </a:p>
        </p:txBody>
      </p:sp>
      <p:pic>
        <p:nvPicPr>
          <p:cNvPr id="3" name="Picture 2"/>
          <p:cNvPicPr>
            <a:picLocks noChangeAspect="1"/>
          </p:cNvPicPr>
          <p:nvPr/>
        </p:nvPicPr>
        <p:blipFill>
          <a:blip r:embed="rId3"/>
          <a:stretch>
            <a:fillRect/>
          </a:stretch>
        </p:blipFill>
        <p:spPr>
          <a:xfrm>
            <a:off x="1073495" y="2623629"/>
            <a:ext cx="2431976" cy="1064746"/>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4093045" y="2522589"/>
            <a:ext cx="1171575" cy="1266825"/>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5"/>
          <a:stretch>
            <a:fillRect/>
          </a:stretch>
        </p:blipFill>
        <p:spPr>
          <a:xfrm>
            <a:off x="5852195" y="2570213"/>
            <a:ext cx="2085975" cy="117157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6"/>
          <a:stretch>
            <a:fillRect/>
          </a:stretch>
        </p:blipFill>
        <p:spPr>
          <a:xfrm>
            <a:off x="2705566" y="4109322"/>
            <a:ext cx="1933575" cy="72390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a:stretch>
            <a:fillRect/>
          </a:stretch>
        </p:blipFill>
        <p:spPr>
          <a:xfrm>
            <a:off x="5264620" y="4011327"/>
            <a:ext cx="925365" cy="9198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56856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1389320"/>
          </a:xfrm>
        </p:spPr>
        <p:txBody>
          <a:bodyPr/>
          <a:lstStyle/>
          <a:p>
            <a:pPr>
              <a:spcBef>
                <a:spcPts val="0"/>
              </a:spcBef>
              <a:spcAft>
                <a:spcPts val="0"/>
              </a:spcAft>
            </a:pPr>
            <a:r>
              <a:rPr lang="en-US" sz="900" b="1" u="sng" dirty="0" smtClean="0"/>
              <a:t>Shows:</a:t>
            </a:r>
            <a:r>
              <a:rPr lang="en-US" sz="900" dirty="0" smtClean="0"/>
              <a:t> Information, Comparison</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smtClean="0"/>
              <a:t>To show a KPI/metric (preferably percentage) on a completion scale </a:t>
            </a:r>
          </a:p>
          <a:p>
            <a:pPr marL="285750" indent="-285750">
              <a:spcBef>
                <a:spcPts val="0"/>
              </a:spcBef>
              <a:spcAft>
                <a:spcPts val="0"/>
              </a:spcAft>
              <a:buFont typeface="Arial" panose="020B0604020202020204" pitchFamily="34" charset="0"/>
              <a:buChar char="•"/>
            </a:pPr>
            <a:r>
              <a:rPr lang="en-US" sz="900" dirty="0" smtClean="0"/>
              <a:t>Min/Max values of the metric should be known (either percentage or absolute number)</a:t>
            </a:r>
          </a:p>
          <a:p>
            <a:pPr marL="285750" indent="-285750">
              <a:spcBef>
                <a:spcPts val="0"/>
              </a:spcBef>
              <a:spcAft>
                <a:spcPts val="0"/>
              </a:spcAft>
              <a:buFont typeface="Arial" panose="020B0604020202020204" pitchFamily="34" charset="0"/>
              <a:buChar char="•"/>
            </a:pPr>
            <a:r>
              <a:rPr lang="en-US" sz="900" dirty="0" smtClean="0"/>
              <a:t>When non-percentage metrics are being used, ensure their scale remains the same when filters are applied</a:t>
            </a:r>
          </a:p>
        </p:txBody>
      </p:sp>
      <p:sp>
        <p:nvSpPr>
          <p:cNvPr id="2" name="Title 1"/>
          <p:cNvSpPr>
            <a:spLocks noGrp="1"/>
          </p:cNvSpPr>
          <p:nvPr>
            <p:ph type="title"/>
          </p:nvPr>
        </p:nvSpPr>
        <p:spPr/>
        <p:txBody>
          <a:bodyPr/>
          <a:lstStyle/>
          <a:p>
            <a:r>
              <a:rPr lang="en-US" dirty="0" smtClean="0"/>
              <a:t>Gauge Charts</a:t>
            </a:r>
            <a:endParaRPr lang="en-US" dirty="0"/>
          </a:p>
        </p:txBody>
      </p:sp>
      <p:sp>
        <p:nvSpPr>
          <p:cNvPr id="18" name="Content Placeholder 6"/>
          <p:cNvSpPr>
            <a:spLocks noGrp="1"/>
          </p:cNvSpPr>
          <p:nvPr>
            <p:ph sz="half" idx="1"/>
          </p:nvPr>
        </p:nvSpPr>
        <p:spPr>
          <a:xfrm>
            <a:off x="5151207" y="914401"/>
            <a:ext cx="3792473" cy="1389320"/>
          </a:xfrm>
        </p:spPr>
        <p:txBody>
          <a:bodyPr/>
          <a:lstStyle/>
          <a:p>
            <a:pPr>
              <a:spcBef>
                <a:spcPts val="0"/>
              </a:spcBef>
              <a:spcAft>
                <a:spcPts val="0"/>
              </a:spcAft>
            </a:pPr>
            <a:r>
              <a:rPr lang="en-US" sz="900" b="1" u="sng" dirty="0"/>
              <a:t>Do’s and Don'ts:</a:t>
            </a:r>
          </a:p>
          <a:p>
            <a:pPr>
              <a:spcBef>
                <a:spcPts val="0"/>
              </a:spcBef>
              <a:spcAft>
                <a:spcPts val="0"/>
              </a:spcAft>
            </a:pPr>
            <a:endParaRPr lang="en-US" sz="900" b="1" u="sng" dirty="0" smtClean="0"/>
          </a:p>
          <a:p>
            <a:pPr marL="285750" indent="-285750">
              <a:spcBef>
                <a:spcPts val="0"/>
              </a:spcBef>
              <a:spcAft>
                <a:spcPts val="0"/>
              </a:spcAft>
              <a:buFont typeface="Arial" panose="020B0604020202020204" pitchFamily="34" charset="0"/>
              <a:buChar char="•"/>
            </a:pPr>
            <a:r>
              <a:rPr lang="en-US" sz="900" dirty="0" smtClean="0"/>
              <a:t>If using a color scale for marking high/low good/bad performance, ensure the colors are marked in context to the rating</a:t>
            </a:r>
          </a:p>
          <a:p>
            <a:pPr marL="1028681" lvl="1" indent="-285750">
              <a:spcBef>
                <a:spcPts val="0"/>
              </a:spcBef>
              <a:spcAft>
                <a:spcPts val="0"/>
              </a:spcAft>
              <a:buFont typeface="Arial" panose="020B0604020202020204" pitchFamily="34" charset="0"/>
              <a:buChar char="•"/>
            </a:pPr>
            <a:r>
              <a:rPr lang="en-US" sz="700" dirty="0" smtClean="0"/>
              <a:t>Low values may not always be red (e.g. Count of Defects) </a:t>
            </a:r>
          </a:p>
          <a:p>
            <a:pPr marL="285750" indent="-285750">
              <a:spcBef>
                <a:spcPts val="0"/>
              </a:spcBef>
              <a:spcAft>
                <a:spcPts val="0"/>
              </a:spcAft>
              <a:buFont typeface="Arial" panose="020B0604020202020204" pitchFamily="34" charset="0"/>
              <a:buChar char="•"/>
            </a:pPr>
            <a:r>
              <a:rPr lang="en-US" sz="900" dirty="0" smtClean="0"/>
              <a:t>When a bunch of numbers need to be shown, prefer to go with Single Value cards/tiles instead of multiple gauge charts</a:t>
            </a:r>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smtClean="0"/>
          </a:p>
        </p:txBody>
      </p:sp>
      <p:sp>
        <p:nvSpPr>
          <p:cNvPr id="16" name="TextBox 15"/>
          <p:cNvSpPr txBox="1"/>
          <p:nvPr/>
        </p:nvSpPr>
        <p:spPr>
          <a:xfrm>
            <a:off x="1226588" y="2760459"/>
            <a:ext cx="1675291"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Solid Gauge</a:t>
            </a:r>
          </a:p>
        </p:txBody>
      </p:sp>
      <p:sp>
        <p:nvSpPr>
          <p:cNvPr id="19" name="TextBox 18"/>
          <p:cNvSpPr txBox="1"/>
          <p:nvPr/>
        </p:nvSpPr>
        <p:spPr>
          <a:xfrm>
            <a:off x="3980886" y="2764226"/>
            <a:ext cx="1770239"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Angular Gauge</a:t>
            </a:r>
          </a:p>
        </p:txBody>
      </p:sp>
      <p:pic>
        <p:nvPicPr>
          <p:cNvPr id="20" name="Picture 19"/>
          <p:cNvPicPr>
            <a:picLocks noChangeAspect="1"/>
          </p:cNvPicPr>
          <p:nvPr/>
        </p:nvPicPr>
        <p:blipFill>
          <a:blip r:embed="rId3"/>
          <a:stretch>
            <a:fillRect/>
          </a:stretch>
        </p:blipFill>
        <p:spPr>
          <a:xfrm>
            <a:off x="1227371" y="3010447"/>
            <a:ext cx="1674509" cy="1342923"/>
          </a:xfrm>
          <a:prstGeom prst="rect">
            <a:avLst/>
          </a:prstGeom>
          <a:ln>
            <a:noFill/>
          </a:ln>
          <a:effectLst>
            <a:outerShdw blurRad="190500" algn="tl" rotWithShape="0">
              <a:srgbClr val="000000">
                <a:alpha val="70000"/>
              </a:srgbClr>
            </a:outerShdw>
          </a:effectLst>
        </p:spPr>
      </p:pic>
      <p:pic>
        <p:nvPicPr>
          <p:cNvPr id="21" name="Picture 20"/>
          <p:cNvPicPr>
            <a:picLocks noChangeAspect="1"/>
          </p:cNvPicPr>
          <p:nvPr/>
        </p:nvPicPr>
        <p:blipFill>
          <a:blip r:embed="rId4"/>
          <a:stretch>
            <a:fillRect/>
          </a:stretch>
        </p:blipFill>
        <p:spPr>
          <a:xfrm>
            <a:off x="4178922" y="3033865"/>
            <a:ext cx="1374166" cy="1344130"/>
          </a:xfrm>
          <a:prstGeom prst="rect">
            <a:avLst/>
          </a:prstGeom>
          <a:ln>
            <a:noFill/>
          </a:ln>
          <a:effectLst>
            <a:outerShdw blurRad="190500" algn="tl" rotWithShape="0">
              <a:srgbClr val="000000">
                <a:alpha val="70000"/>
              </a:srgbClr>
            </a:outerShdw>
          </a:effectLst>
        </p:spPr>
      </p:pic>
      <p:pic>
        <p:nvPicPr>
          <p:cNvPr id="22" name="Picture 21"/>
          <p:cNvPicPr>
            <a:picLocks noChangeAspect="1"/>
          </p:cNvPicPr>
          <p:nvPr/>
        </p:nvPicPr>
        <p:blipFill>
          <a:blip r:embed="rId5"/>
          <a:stretch>
            <a:fillRect/>
          </a:stretch>
        </p:blipFill>
        <p:spPr>
          <a:xfrm>
            <a:off x="6830134" y="3033865"/>
            <a:ext cx="878310" cy="1342923"/>
          </a:xfrm>
          <a:prstGeom prst="rect">
            <a:avLst/>
          </a:prstGeom>
          <a:ln>
            <a:noFill/>
          </a:ln>
          <a:effectLst>
            <a:outerShdw blurRad="190500" algn="tl" rotWithShape="0">
              <a:srgbClr val="000000">
                <a:alpha val="70000"/>
              </a:srgbClr>
            </a:outerShdw>
          </a:effectLst>
        </p:spPr>
      </p:pic>
      <p:sp>
        <p:nvSpPr>
          <p:cNvPr id="23" name="TextBox 22"/>
          <p:cNvSpPr txBox="1"/>
          <p:nvPr/>
        </p:nvSpPr>
        <p:spPr>
          <a:xfrm>
            <a:off x="6585634" y="2764226"/>
            <a:ext cx="1367311"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Thermometer</a:t>
            </a:r>
          </a:p>
        </p:txBody>
      </p:sp>
    </p:spTree>
    <p:extLst>
      <p:ext uri="{BB962C8B-B14F-4D97-AF65-F5344CB8AC3E}">
        <p14:creationId xmlns:p14="http://schemas.microsoft.com/office/powerpoint/2010/main" val="32305386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1892594"/>
          </a:xfrm>
        </p:spPr>
        <p:txBody>
          <a:bodyPr/>
          <a:lstStyle/>
          <a:p>
            <a:pPr>
              <a:spcBef>
                <a:spcPts val="0"/>
              </a:spcBef>
              <a:spcAft>
                <a:spcPts val="0"/>
              </a:spcAft>
            </a:pPr>
            <a:r>
              <a:rPr lang="en-US" sz="900" b="1" u="sng" dirty="0" smtClean="0"/>
              <a:t>Shows:</a:t>
            </a:r>
            <a:r>
              <a:rPr lang="en-US" sz="900" dirty="0" smtClean="0"/>
              <a:t> Data/Information, Comparison</a:t>
            </a:r>
          </a:p>
          <a:p>
            <a:pPr>
              <a:spcBef>
                <a:spcPts val="0"/>
              </a:spcBef>
              <a:spcAft>
                <a:spcPts val="0"/>
              </a:spcAft>
            </a:pPr>
            <a:endParaRPr lang="en-US" sz="900" b="1" u="sng" dirty="0" smtClean="0"/>
          </a:p>
          <a:p>
            <a:pPr>
              <a:spcBef>
                <a:spcPts val="0"/>
              </a:spcBef>
              <a:spcAft>
                <a:spcPts val="0"/>
              </a:spcAft>
            </a:pPr>
            <a:r>
              <a:rPr lang="en-US" sz="900" b="1" u="sng" dirty="0" smtClean="0"/>
              <a:t>When to use:</a:t>
            </a:r>
            <a:endParaRPr lang="en-US" sz="900" dirty="0"/>
          </a:p>
          <a:p>
            <a:pPr marL="285750" indent="-285750">
              <a:spcBef>
                <a:spcPts val="0"/>
              </a:spcBef>
              <a:spcAft>
                <a:spcPts val="0"/>
              </a:spcAft>
              <a:buFont typeface="Arial" panose="020B0604020202020204" pitchFamily="34" charset="0"/>
              <a:buChar char="•"/>
            </a:pPr>
            <a:r>
              <a:rPr lang="en-US" sz="900" dirty="0" smtClean="0"/>
              <a:t>Information over patterns</a:t>
            </a:r>
          </a:p>
          <a:p>
            <a:pPr marL="285750" indent="-285750">
              <a:spcBef>
                <a:spcPts val="0"/>
              </a:spcBef>
              <a:spcAft>
                <a:spcPts val="0"/>
              </a:spcAft>
              <a:buFont typeface="Arial" panose="020B0604020202020204" pitchFamily="34" charset="0"/>
              <a:buChar char="•"/>
            </a:pPr>
            <a:r>
              <a:rPr lang="en-US" sz="900" dirty="0" smtClean="0"/>
              <a:t>Detailed data over summarized info</a:t>
            </a:r>
          </a:p>
          <a:p>
            <a:pPr marL="285750" indent="-285750">
              <a:spcBef>
                <a:spcPts val="0"/>
              </a:spcBef>
              <a:spcAft>
                <a:spcPts val="0"/>
              </a:spcAft>
              <a:buFont typeface="Arial" panose="020B0604020202020204" pitchFamily="34" charset="0"/>
              <a:buChar char="•"/>
            </a:pPr>
            <a:r>
              <a:rPr lang="en-US" sz="900" dirty="0" smtClean="0"/>
              <a:t>Lot of attributes, dimensions and measures</a:t>
            </a:r>
          </a:p>
          <a:p>
            <a:pPr marL="285750" indent="-285750">
              <a:spcBef>
                <a:spcPts val="0"/>
              </a:spcBef>
              <a:spcAft>
                <a:spcPts val="0"/>
              </a:spcAft>
              <a:buFont typeface="Arial" panose="020B0604020202020204" pitchFamily="34" charset="0"/>
              <a:buChar char="•"/>
            </a:pPr>
            <a:r>
              <a:rPr lang="en-US" sz="900" dirty="0" smtClean="0"/>
              <a:t>Large number of rows</a:t>
            </a:r>
          </a:p>
          <a:p>
            <a:pPr marL="285750" indent="-285750">
              <a:spcBef>
                <a:spcPts val="0"/>
              </a:spcBef>
              <a:spcAft>
                <a:spcPts val="0"/>
              </a:spcAft>
              <a:buFont typeface="Arial" panose="020B0604020202020204" pitchFamily="34" charset="0"/>
              <a:buChar char="•"/>
            </a:pPr>
            <a:endParaRPr lang="en-US" sz="900" dirty="0"/>
          </a:p>
          <a:p>
            <a:pPr marL="285750" indent="-285750">
              <a:spcBef>
                <a:spcPts val="0"/>
              </a:spcBef>
              <a:spcAft>
                <a:spcPts val="0"/>
              </a:spcAft>
              <a:buFont typeface="Arial" panose="020B0604020202020204" pitchFamily="34" charset="0"/>
              <a:buChar char="•"/>
            </a:pPr>
            <a:endParaRPr lang="en-US" sz="900" dirty="0" smtClean="0"/>
          </a:p>
        </p:txBody>
      </p:sp>
      <p:sp>
        <p:nvSpPr>
          <p:cNvPr id="5" name="Content Placeholder 4"/>
          <p:cNvSpPr>
            <a:spLocks noGrp="1"/>
          </p:cNvSpPr>
          <p:nvPr>
            <p:ph sz="half" idx="2"/>
          </p:nvPr>
        </p:nvSpPr>
        <p:spPr>
          <a:xfrm>
            <a:off x="846668" y="2894366"/>
            <a:ext cx="3792473" cy="1084521"/>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a:t>Pivot / Cross Tab</a:t>
            </a:r>
          </a:p>
          <a:p>
            <a:pPr marL="285750" indent="-285750">
              <a:spcBef>
                <a:spcPts val="0"/>
              </a:spcBef>
              <a:spcAft>
                <a:spcPts val="0"/>
              </a:spcAft>
              <a:buFont typeface="Arial" panose="020B0604020202020204" pitchFamily="34" charset="0"/>
              <a:buChar char="•"/>
            </a:pPr>
            <a:r>
              <a:rPr lang="en-US" sz="900" dirty="0" smtClean="0"/>
              <a:t>Scorecard</a:t>
            </a:r>
          </a:p>
          <a:p>
            <a:pPr marL="285750" indent="-285750">
              <a:spcBef>
                <a:spcPts val="0"/>
              </a:spcBef>
              <a:spcAft>
                <a:spcPts val="0"/>
              </a:spcAft>
              <a:buFont typeface="Arial" panose="020B0604020202020204" pitchFamily="34" charset="0"/>
              <a:buChar char="•"/>
            </a:pPr>
            <a:r>
              <a:rPr lang="en-US" sz="900" dirty="0" smtClean="0"/>
              <a:t>Inline Bars</a:t>
            </a:r>
          </a:p>
          <a:p>
            <a:pPr marL="285750" indent="-285750">
              <a:spcBef>
                <a:spcPts val="0"/>
              </a:spcBef>
              <a:spcAft>
                <a:spcPts val="0"/>
              </a:spcAft>
              <a:buFont typeface="Arial" panose="020B0604020202020204" pitchFamily="34" charset="0"/>
              <a:buChar char="•"/>
            </a:pPr>
            <a:r>
              <a:rPr lang="en-US" sz="900" dirty="0" smtClean="0"/>
              <a:t>Inline Sparkline</a:t>
            </a:r>
          </a:p>
          <a:p>
            <a:pPr marL="285750" indent="-285750">
              <a:spcBef>
                <a:spcPts val="0"/>
              </a:spcBef>
              <a:spcAft>
                <a:spcPts val="0"/>
              </a:spcAft>
              <a:buFont typeface="Arial" panose="020B0604020202020204" pitchFamily="34" charset="0"/>
              <a:buChar char="•"/>
            </a:pPr>
            <a:r>
              <a:rPr lang="en-US" sz="900" dirty="0" smtClean="0"/>
              <a:t>Conditional Formatting</a:t>
            </a:r>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a:p>
        </p:txBody>
      </p:sp>
      <p:sp>
        <p:nvSpPr>
          <p:cNvPr id="2" name="Title 1"/>
          <p:cNvSpPr>
            <a:spLocks noGrp="1"/>
          </p:cNvSpPr>
          <p:nvPr>
            <p:ph type="title"/>
          </p:nvPr>
        </p:nvSpPr>
        <p:spPr/>
        <p:txBody>
          <a:bodyPr/>
          <a:lstStyle/>
          <a:p>
            <a:r>
              <a:rPr lang="en-US" dirty="0" smtClean="0"/>
              <a:t>Tables - Summary</a:t>
            </a:r>
            <a:endParaRPr lang="en-US" dirty="0"/>
          </a:p>
        </p:txBody>
      </p:sp>
      <p:sp>
        <p:nvSpPr>
          <p:cNvPr id="6" name="Content Placeholder 5"/>
          <p:cNvSpPr>
            <a:spLocks noGrp="1"/>
          </p:cNvSpPr>
          <p:nvPr>
            <p:ph sz="half" idx="10"/>
          </p:nvPr>
        </p:nvSpPr>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a:p>
          <a:p>
            <a:pPr marL="285750" indent="-285750">
              <a:spcBef>
                <a:spcPts val="0"/>
              </a:spcBef>
              <a:spcAft>
                <a:spcPts val="0"/>
              </a:spcAft>
              <a:buFont typeface="Arial" panose="020B0604020202020204" pitchFamily="34" charset="0"/>
              <a:buChar char="•"/>
            </a:pPr>
            <a:r>
              <a:rPr lang="en-US" sz="900" dirty="0" smtClean="0"/>
              <a:t>Pay attention on formatting, alignment, column sequence, rows ordering (sorting), pagination etc.</a:t>
            </a:r>
          </a:p>
          <a:p>
            <a:pPr marL="285750" indent="-285750">
              <a:spcBef>
                <a:spcPts val="0"/>
              </a:spcBef>
              <a:spcAft>
                <a:spcPts val="0"/>
              </a:spcAft>
              <a:buFont typeface="Arial" panose="020B0604020202020204" pitchFamily="34" charset="0"/>
              <a:buChar char="•"/>
            </a:pPr>
            <a:r>
              <a:rPr lang="en-US" sz="900" dirty="0" smtClean="0"/>
              <a:t>Ensure all tables in a report have similar look and feel</a:t>
            </a:r>
          </a:p>
          <a:p>
            <a:pPr marL="285750" indent="-285750">
              <a:spcBef>
                <a:spcPts val="0"/>
              </a:spcBef>
              <a:spcAft>
                <a:spcPts val="0"/>
              </a:spcAft>
              <a:buFont typeface="Arial" panose="020B0604020202020204" pitchFamily="34" charset="0"/>
              <a:buChar char="•"/>
            </a:pPr>
            <a:r>
              <a:rPr lang="en-US" sz="900" dirty="0" smtClean="0"/>
              <a:t>Consider printing or PDF export scenarios when using scrolls</a:t>
            </a:r>
          </a:p>
          <a:p>
            <a:pPr marL="285750" indent="-285750">
              <a:spcBef>
                <a:spcPts val="0"/>
              </a:spcBef>
              <a:spcAft>
                <a:spcPts val="0"/>
              </a:spcAft>
              <a:buFont typeface="Arial" panose="020B0604020202020204" pitchFamily="34" charset="0"/>
              <a:buChar char="•"/>
            </a:pPr>
            <a:endParaRPr lang="en-US" sz="900" dirty="0" smtClean="0"/>
          </a:p>
        </p:txBody>
      </p:sp>
      <p:graphicFrame>
        <p:nvGraphicFramePr>
          <p:cNvPr id="9" name="Content Placeholder 3"/>
          <p:cNvGraphicFramePr>
            <a:graphicFrameLocks/>
          </p:cNvGraphicFramePr>
          <p:nvPr>
            <p:extLst>
              <p:ext uri="{D42A27DB-BD31-4B8C-83A1-F6EECF244321}">
                <p14:modId xmlns:p14="http://schemas.microsoft.com/office/powerpoint/2010/main" val="1805534699"/>
              </p:ext>
            </p:extLst>
          </p:nvPr>
        </p:nvGraphicFramePr>
        <p:xfrm>
          <a:off x="4888187" y="920978"/>
          <a:ext cx="3792474" cy="1166902"/>
        </p:xfrm>
        <a:graphic>
          <a:graphicData uri="http://schemas.openxmlformats.org/drawingml/2006/table">
            <a:tbl>
              <a:tblPr firstRow="1" firstCol="1" bandRow="1">
                <a:tableStyleId>{5C22544A-7EE6-4342-B048-85BDC9FD1C3A}</a:tableStyleId>
              </a:tblPr>
              <a:tblGrid>
                <a:gridCol w="1264158"/>
                <a:gridCol w="1264158"/>
                <a:gridCol w="1264158"/>
              </a:tblGrid>
              <a:tr h="404902">
                <a:tc>
                  <a:txBody>
                    <a:bodyP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a:t>
                      </a:r>
                      <a:r>
                        <a:rPr lang="en-US" sz="800" baseline="0" dirty="0" smtClean="0">
                          <a:latin typeface="Open Sans" panose="020B0606030504020204" pitchFamily="34" charset="0"/>
                          <a:ea typeface="Open Sans" panose="020B0606030504020204" pitchFamily="34" charset="0"/>
                          <a:cs typeface="Open Sans" panose="020B0606030504020204" pitchFamily="34" charset="0"/>
                        </a:rPr>
                        <a:t> of Dimensions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Number of Measures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Standard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Extended</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N</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r>
              <a:tr h="0">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Extension Options</a:t>
                      </a:r>
                      <a:endParaRPr lang="en-US" sz="800" dirty="0">
                        <a:latin typeface="Open Sans" panose="020B0606030504020204" pitchFamily="34" charset="0"/>
                        <a:ea typeface="Open Sans" panose="020B0606030504020204" pitchFamily="34" charset="0"/>
                        <a:cs typeface="Open Sans" panose="020B0606030504020204" pitchFamily="34" charset="0"/>
                      </a:endParaRPr>
                    </a:p>
                  </a:txBody>
                  <a:tcPr marL="273323" marR="273323"/>
                </a:tc>
                <a:tc>
                  <a:txBody>
                    <a:bodyPr/>
                    <a:lstStyle/>
                    <a:p>
                      <a:r>
                        <a:rPr lang="en-US" sz="800" baseline="0" dirty="0" smtClean="0">
                          <a:latin typeface="Open Sans" panose="020B0606030504020204" pitchFamily="34" charset="0"/>
                          <a:ea typeface="Open Sans" panose="020B0606030504020204" pitchFamily="34" charset="0"/>
                          <a:cs typeface="Open Sans" panose="020B0606030504020204" pitchFamily="34" charset="0"/>
                        </a:rPr>
                        <a:t>Add columns</a:t>
                      </a:r>
                    </a:p>
                  </a:txBody>
                  <a:tcPr marL="273323" marR="273323"/>
                </a:tc>
                <a:tc>
                  <a:txBody>
                    <a:bodyPr/>
                    <a:lstStyle/>
                    <a:p>
                      <a:r>
                        <a:rPr lang="en-US" sz="800" dirty="0" smtClean="0">
                          <a:latin typeface="Open Sans" panose="020B0606030504020204" pitchFamily="34" charset="0"/>
                          <a:ea typeface="Open Sans" panose="020B0606030504020204" pitchFamily="34" charset="0"/>
                          <a:cs typeface="Open Sans" panose="020B0606030504020204" pitchFamily="34" charset="0"/>
                        </a:rPr>
                        <a:t>Add Columns</a:t>
                      </a:r>
                    </a:p>
                  </a:txBody>
                  <a:tcPr marL="273323" marR="273323"/>
                </a:tc>
              </a:tr>
            </a:tbl>
          </a:graphicData>
        </a:graphic>
      </p:graphicFrame>
    </p:spTree>
    <p:extLst>
      <p:ext uri="{BB962C8B-B14F-4D97-AF65-F5344CB8AC3E}">
        <p14:creationId xmlns:p14="http://schemas.microsoft.com/office/powerpoint/2010/main" val="15985544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883697"/>
            <a:ext cx="4515293" cy="259803"/>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6"/>
          <p:cNvSpPr>
            <a:spLocks noGrp="1"/>
          </p:cNvSpPr>
          <p:nvPr>
            <p:ph type="title"/>
          </p:nvPr>
        </p:nvSpPr>
        <p:spPr/>
        <p:txBody>
          <a:bodyPr/>
          <a:lstStyle/>
          <a:p>
            <a:r>
              <a:rPr lang="en-US" dirty="0" smtClean="0">
                <a:ea typeface="Open Sans" panose="020B0606030504020204" pitchFamily="34" charset="0"/>
                <a:cs typeface="Open Sans" panose="020B0606030504020204" pitchFamily="34" charset="0"/>
              </a:rPr>
              <a:t>Table Variants</a:t>
            </a:r>
            <a:endParaRPr lang="en-US" dirty="0">
              <a:ea typeface="Open Sans" panose="020B0606030504020204" pitchFamily="34" charset="0"/>
              <a:cs typeface="Open Sans" panose="020B0606030504020204" pitchFamily="34" charset="0"/>
            </a:endParaRPr>
          </a:p>
        </p:txBody>
      </p:sp>
      <p:sp>
        <p:nvSpPr>
          <p:cNvPr id="9" name="TextBox 8"/>
          <p:cNvSpPr txBox="1"/>
          <p:nvPr/>
        </p:nvSpPr>
        <p:spPr>
          <a:xfrm>
            <a:off x="607683" y="1090633"/>
            <a:ext cx="4828191"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Table with Sparkline (area)</a:t>
            </a:r>
          </a:p>
        </p:txBody>
      </p:sp>
      <p:sp>
        <p:nvSpPr>
          <p:cNvPr id="2" name="TextBox 1"/>
          <p:cNvSpPr txBox="1"/>
          <p:nvPr/>
        </p:nvSpPr>
        <p:spPr>
          <a:xfrm>
            <a:off x="608466" y="2074155"/>
            <a:ext cx="4827409"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defRPr sz="7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 table showing a </a:t>
            </a:r>
            <a:r>
              <a:rPr lang="en-US" dirty="0" err="1"/>
              <a:t>sparkline</a:t>
            </a:r>
            <a:r>
              <a:rPr lang="en-US" dirty="0"/>
              <a:t> area chart for every row. The </a:t>
            </a:r>
            <a:r>
              <a:rPr lang="en-US" dirty="0" err="1"/>
              <a:t>sparkline</a:t>
            </a:r>
            <a:r>
              <a:rPr lang="en-US" dirty="0"/>
              <a:t> shows a trend for last 6 weeks of the KPI being showed in the table.</a:t>
            </a:r>
          </a:p>
        </p:txBody>
      </p:sp>
      <p:pic>
        <p:nvPicPr>
          <p:cNvPr id="4" name="Picture 3"/>
          <p:cNvPicPr>
            <a:picLocks noChangeAspect="1"/>
          </p:cNvPicPr>
          <p:nvPr/>
        </p:nvPicPr>
        <p:blipFill>
          <a:blip r:embed="rId3"/>
          <a:stretch>
            <a:fillRect/>
          </a:stretch>
        </p:blipFill>
        <p:spPr>
          <a:xfrm>
            <a:off x="608466" y="1336854"/>
            <a:ext cx="4826627" cy="736852"/>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4516075" y="2843211"/>
            <a:ext cx="3730588" cy="1825428"/>
          </a:xfrm>
          <a:prstGeom prst="rect">
            <a:avLst/>
          </a:prstGeom>
          <a:ln>
            <a:noFill/>
          </a:ln>
          <a:effectLst>
            <a:outerShdw blurRad="190500" algn="tl" rotWithShape="0">
              <a:srgbClr val="000000">
                <a:alpha val="70000"/>
              </a:srgbClr>
            </a:outerShdw>
          </a:effectLst>
        </p:spPr>
      </p:pic>
      <p:sp>
        <p:nvSpPr>
          <p:cNvPr id="8" name="TextBox 7"/>
          <p:cNvSpPr txBox="1"/>
          <p:nvPr/>
        </p:nvSpPr>
        <p:spPr>
          <a:xfrm>
            <a:off x="4515294" y="2596990"/>
            <a:ext cx="3731370"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Table </a:t>
            </a:r>
            <a:r>
              <a:rPr lang="en-US" dirty="0" smtClean="0"/>
              <a:t>with Conditional Color Formatting</a:t>
            </a:r>
            <a:endParaRPr lang="en-US" dirty="0"/>
          </a:p>
        </p:txBody>
      </p:sp>
    </p:spTree>
    <p:extLst>
      <p:ext uri="{BB962C8B-B14F-4D97-AF65-F5344CB8AC3E}">
        <p14:creationId xmlns:p14="http://schemas.microsoft.com/office/powerpoint/2010/main" val="2406285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Special Purpose Charts</a:t>
            </a:r>
            <a:endParaRPr lang="en-US" dirty="0"/>
          </a:p>
        </p:txBody>
      </p:sp>
    </p:spTree>
    <p:extLst>
      <p:ext uri="{BB962C8B-B14F-4D97-AF65-F5344CB8AC3E}">
        <p14:creationId xmlns:p14="http://schemas.microsoft.com/office/powerpoint/2010/main" val="13560021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0"/>
            <a:ext cx="3792473" cy="1871329"/>
          </a:xfrm>
        </p:spPr>
        <p:txBody>
          <a:bodyPr/>
          <a:lstStyle/>
          <a:p>
            <a:pPr>
              <a:spcBef>
                <a:spcPts val="0"/>
              </a:spcBef>
              <a:spcAft>
                <a:spcPts val="0"/>
              </a:spcAft>
            </a:pPr>
            <a:r>
              <a:rPr lang="en-US" sz="900" b="1" u="sng" dirty="0" smtClean="0"/>
              <a:t>Shows:</a:t>
            </a:r>
            <a:r>
              <a:rPr lang="en-US" sz="900" dirty="0" smtClean="0"/>
              <a:t> Pareto Principle (Composition, Comparison)</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dirty="0" smtClean="0"/>
          </a:p>
          <a:p>
            <a:pPr marL="285750" indent="-285750">
              <a:spcBef>
                <a:spcPts val="0"/>
              </a:spcBef>
              <a:spcAft>
                <a:spcPts val="0"/>
              </a:spcAft>
              <a:buFont typeface="Arial" panose="020B0604020202020204" pitchFamily="34" charset="0"/>
              <a:buChar char="•"/>
            </a:pPr>
            <a:r>
              <a:rPr lang="en-US" sz="900" dirty="0"/>
              <a:t>Pareto Principle (also called 80/20 rule, the law of the vital few)</a:t>
            </a:r>
          </a:p>
          <a:p>
            <a:pPr marL="1028681" lvl="1" indent="-285750">
              <a:spcBef>
                <a:spcPts val="0"/>
              </a:spcBef>
              <a:spcAft>
                <a:spcPts val="0"/>
              </a:spcAft>
              <a:buFont typeface="Arial" panose="020B0604020202020204" pitchFamily="34" charset="0"/>
              <a:buChar char="•"/>
            </a:pPr>
            <a:r>
              <a:rPr lang="en-US" sz="700" dirty="0"/>
              <a:t>For many events, roughly 80% of the effects come from 20% of the causes</a:t>
            </a:r>
          </a:p>
          <a:p>
            <a:pPr marL="1028681" lvl="1" indent="-285750">
              <a:spcBef>
                <a:spcPts val="0"/>
              </a:spcBef>
              <a:spcAft>
                <a:spcPts val="0"/>
              </a:spcAft>
              <a:buFont typeface="Arial" panose="020B0604020202020204" pitchFamily="34" charset="0"/>
              <a:buChar char="•"/>
            </a:pPr>
            <a:r>
              <a:rPr lang="en-US" sz="700" dirty="0"/>
              <a:t>This is more of an assumption </a:t>
            </a:r>
            <a:r>
              <a:rPr lang="en-US" sz="700" dirty="0" smtClean="0"/>
              <a:t>than a </a:t>
            </a:r>
            <a:r>
              <a:rPr lang="en-US" sz="700" dirty="0"/>
              <a:t>law and should be used where applicable</a:t>
            </a:r>
          </a:p>
          <a:p>
            <a:pPr marL="285750" indent="-285750">
              <a:spcBef>
                <a:spcPts val="0"/>
              </a:spcBef>
              <a:spcAft>
                <a:spcPts val="0"/>
              </a:spcAft>
              <a:buFont typeface="Arial" panose="020B0604020202020204" pitchFamily="34" charset="0"/>
              <a:buChar char="•"/>
            </a:pPr>
            <a:r>
              <a:rPr lang="en-US" sz="900" dirty="0"/>
              <a:t>Purpose:</a:t>
            </a:r>
          </a:p>
          <a:p>
            <a:pPr marL="1028681" lvl="1" indent="-285750">
              <a:spcBef>
                <a:spcPts val="0"/>
              </a:spcBef>
              <a:spcAft>
                <a:spcPts val="0"/>
              </a:spcAft>
              <a:buFont typeface="Arial" panose="020B0604020202020204" pitchFamily="34" charset="0"/>
              <a:buChar char="•"/>
            </a:pPr>
            <a:r>
              <a:rPr lang="en-US" sz="700" dirty="0"/>
              <a:t>Quality control (RCA)</a:t>
            </a:r>
          </a:p>
          <a:p>
            <a:pPr marL="1028681" lvl="1" indent="-285750">
              <a:spcBef>
                <a:spcPts val="0"/>
              </a:spcBef>
              <a:spcAft>
                <a:spcPts val="0"/>
              </a:spcAft>
              <a:buFont typeface="Arial" panose="020B0604020202020204" pitchFamily="34" charset="0"/>
              <a:buChar char="•"/>
            </a:pPr>
            <a:r>
              <a:rPr lang="en-US" sz="700" dirty="0"/>
              <a:t>Economics </a:t>
            </a:r>
          </a:p>
          <a:p>
            <a:pPr marL="1028681" lvl="1" indent="-285750">
              <a:spcBef>
                <a:spcPts val="0"/>
              </a:spcBef>
              <a:spcAft>
                <a:spcPts val="0"/>
              </a:spcAft>
              <a:buFont typeface="Arial" panose="020B0604020202020204" pitchFamily="34" charset="0"/>
              <a:buChar char="•"/>
            </a:pPr>
            <a:r>
              <a:rPr lang="en-US" sz="700" dirty="0"/>
              <a:t>Business</a:t>
            </a:r>
          </a:p>
          <a:p>
            <a:pPr marL="285750" indent="-285750">
              <a:spcBef>
                <a:spcPts val="0"/>
              </a:spcBef>
              <a:spcAft>
                <a:spcPts val="0"/>
              </a:spcAft>
              <a:buFont typeface="Arial" panose="020B0604020202020204" pitchFamily="34" charset="0"/>
              <a:buChar char="•"/>
            </a:pPr>
            <a:endParaRPr lang="en-US" sz="900" dirty="0" smtClean="0"/>
          </a:p>
        </p:txBody>
      </p:sp>
      <p:sp>
        <p:nvSpPr>
          <p:cNvPr id="2" name="Title 1"/>
          <p:cNvSpPr>
            <a:spLocks noGrp="1"/>
          </p:cNvSpPr>
          <p:nvPr>
            <p:ph type="title"/>
          </p:nvPr>
        </p:nvSpPr>
        <p:spPr/>
        <p:txBody>
          <a:bodyPr/>
          <a:lstStyle/>
          <a:p>
            <a:r>
              <a:rPr lang="en-US" dirty="0"/>
              <a:t>Pareto Chart (80/20 rule)</a:t>
            </a:r>
          </a:p>
        </p:txBody>
      </p:sp>
      <p:sp>
        <p:nvSpPr>
          <p:cNvPr id="18" name="Content Placeholder 6"/>
          <p:cNvSpPr>
            <a:spLocks noGrp="1"/>
          </p:cNvSpPr>
          <p:nvPr>
            <p:ph sz="half" idx="1"/>
          </p:nvPr>
        </p:nvSpPr>
        <p:spPr>
          <a:xfrm>
            <a:off x="5151207" y="914401"/>
            <a:ext cx="3792473" cy="1389320"/>
          </a:xfrm>
        </p:spPr>
        <p:txBody>
          <a:bodyPr/>
          <a:lstStyle/>
          <a:p>
            <a:pPr>
              <a:spcBef>
                <a:spcPts val="0"/>
              </a:spcBef>
              <a:spcAft>
                <a:spcPts val="0"/>
              </a:spcAft>
            </a:pPr>
            <a:r>
              <a:rPr lang="en-US" sz="900" b="1" u="sng" dirty="0"/>
              <a:t>Do’s and Don'ts:</a:t>
            </a:r>
          </a:p>
          <a:p>
            <a:pPr marL="285750" indent="-285750">
              <a:spcBef>
                <a:spcPts val="0"/>
              </a:spcBef>
              <a:spcAft>
                <a:spcPts val="0"/>
              </a:spcAft>
              <a:buFont typeface="Arial" panose="020B0604020202020204" pitchFamily="34" charset="0"/>
              <a:buChar char="•"/>
            </a:pPr>
            <a:r>
              <a:rPr lang="en-US" sz="900" dirty="0" smtClean="0"/>
              <a:t>Use only where the principle is applicable (with accepted percentage deviation)</a:t>
            </a:r>
          </a:p>
          <a:p>
            <a:pPr marL="285750" indent="-285750">
              <a:spcBef>
                <a:spcPts val="0"/>
              </a:spcBef>
              <a:spcAft>
                <a:spcPts val="0"/>
              </a:spcAft>
              <a:buFont typeface="Arial" panose="020B0604020202020204" pitchFamily="34" charset="0"/>
              <a:buChar char="•"/>
            </a:pPr>
            <a:endParaRPr lang="en-US" sz="900" dirty="0" smtClean="0"/>
          </a:p>
        </p:txBody>
      </p:sp>
      <p:pic>
        <p:nvPicPr>
          <p:cNvPr id="9" name="Picture 8"/>
          <p:cNvPicPr>
            <a:picLocks noChangeAspect="1"/>
          </p:cNvPicPr>
          <p:nvPr/>
        </p:nvPicPr>
        <p:blipFill>
          <a:blip r:embed="rId3"/>
          <a:stretch>
            <a:fillRect/>
          </a:stretch>
        </p:blipFill>
        <p:spPr>
          <a:xfrm>
            <a:off x="5494868" y="1666764"/>
            <a:ext cx="3105150" cy="3057525"/>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1098938" y="2714258"/>
            <a:ext cx="3287932" cy="20100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7419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this tool?</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400" dirty="0" smtClean="0"/>
              <a:t>4 steps to chart selection</a:t>
            </a:r>
          </a:p>
          <a:p>
            <a:pPr marL="752082" lvl="1" indent="-285750">
              <a:buFont typeface="Arial" panose="020B0604020202020204" pitchFamily="34" charset="0"/>
              <a:buChar char="•"/>
            </a:pPr>
            <a:r>
              <a:rPr lang="en-US" sz="1200" dirty="0" smtClean="0"/>
              <a:t>Step 1: Know your Data</a:t>
            </a:r>
          </a:p>
          <a:p>
            <a:pPr marL="752082" lvl="1" indent="-285750">
              <a:buFont typeface="Arial" panose="020B0604020202020204" pitchFamily="34" charset="0"/>
              <a:buChar char="•"/>
            </a:pPr>
            <a:r>
              <a:rPr lang="en-US" sz="1200" dirty="0" smtClean="0"/>
              <a:t>Step 2: </a:t>
            </a:r>
            <a:r>
              <a:rPr lang="en-US" sz="1200" dirty="0"/>
              <a:t>Purpose of the </a:t>
            </a:r>
            <a:r>
              <a:rPr lang="en-US" sz="1200" dirty="0" smtClean="0"/>
              <a:t>Chart</a:t>
            </a:r>
          </a:p>
          <a:p>
            <a:pPr marL="752082" lvl="1" indent="-285750">
              <a:buFont typeface="Arial" panose="020B0604020202020204" pitchFamily="34" charset="0"/>
              <a:buChar char="•"/>
            </a:pPr>
            <a:r>
              <a:rPr lang="en-US" sz="1200" dirty="0" smtClean="0"/>
              <a:t>Step 2: Number of Dimensions and Measures</a:t>
            </a:r>
          </a:p>
          <a:p>
            <a:pPr marL="752082" lvl="1" indent="-285750">
              <a:buFont typeface="Arial" panose="020B0604020202020204" pitchFamily="34" charset="0"/>
              <a:buChar char="•"/>
            </a:pPr>
            <a:r>
              <a:rPr lang="en-US" sz="1200" dirty="0" smtClean="0"/>
              <a:t>Step </a:t>
            </a:r>
            <a:r>
              <a:rPr lang="en-US" sz="1200" dirty="0"/>
              <a:t>4: Any other criteria (customer, business, data</a:t>
            </a:r>
            <a:r>
              <a:rPr lang="en-US" sz="1200" dirty="0" smtClean="0"/>
              <a:t>)</a:t>
            </a:r>
            <a:br>
              <a:rPr lang="en-US" sz="1200" dirty="0" smtClean="0"/>
            </a:br>
            <a:endParaRPr lang="en-US" sz="1200" dirty="0" smtClean="0"/>
          </a:p>
          <a:p>
            <a:pPr marL="285750" indent="-285750">
              <a:buFont typeface="Arial" panose="020B0604020202020204" pitchFamily="34" charset="0"/>
              <a:buChar char="•"/>
            </a:pPr>
            <a:r>
              <a:rPr lang="en-US" sz="1400" dirty="0" smtClean="0"/>
              <a:t>Select the chart meeting these criteria </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Put the pieces together in a wireframe to see if the result </a:t>
            </a:r>
          </a:p>
          <a:p>
            <a:pPr marL="752082" lvl="1" indent="-285750">
              <a:spcAft>
                <a:spcPts val="0"/>
              </a:spcAft>
              <a:buFont typeface="Arial" panose="020B0604020202020204" pitchFamily="34" charset="0"/>
              <a:buChar char="•"/>
            </a:pPr>
            <a:r>
              <a:rPr lang="en-US" sz="1200" dirty="0"/>
              <a:t>L</a:t>
            </a:r>
            <a:r>
              <a:rPr lang="en-US" sz="1200" dirty="0" smtClean="0"/>
              <a:t>ooks good (layout, uniformity, size)</a:t>
            </a:r>
          </a:p>
          <a:p>
            <a:pPr marL="752082" lvl="1" indent="-285750">
              <a:spcAft>
                <a:spcPts val="0"/>
              </a:spcAft>
              <a:buFont typeface="Arial" panose="020B0604020202020204" pitchFamily="34" charset="0"/>
              <a:buChar char="•"/>
            </a:pPr>
            <a:r>
              <a:rPr lang="en-US" sz="1200" dirty="0"/>
              <a:t>I</a:t>
            </a:r>
            <a:r>
              <a:rPr lang="en-US" sz="1200" dirty="0" smtClean="0"/>
              <a:t>s usable (by business users)</a:t>
            </a:r>
          </a:p>
          <a:p>
            <a:pPr marL="752082" lvl="1" indent="-285750">
              <a:spcAft>
                <a:spcPts val="0"/>
              </a:spcAft>
              <a:buFont typeface="Arial" panose="020B0604020202020204" pitchFamily="34" charset="0"/>
              <a:buChar char="•"/>
            </a:pPr>
            <a:r>
              <a:rPr lang="en-US" sz="1200" dirty="0"/>
              <a:t>T</a:t>
            </a:r>
            <a:r>
              <a:rPr lang="en-US" sz="1200" dirty="0" smtClean="0"/>
              <a:t>ells the required data story, and</a:t>
            </a:r>
          </a:p>
          <a:p>
            <a:pPr marL="752082" lvl="1" indent="-285750">
              <a:spcAft>
                <a:spcPts val="0"/>
              </a:spcAft>
              <a:buFont typeface="Arial" panose="020B0604020202020204" pitchFamily="34" charset="0"/>
              <a:buChar char="•"/>
            </a:pPr>
            <a:r>
              <a:rPr lang="en-US" sz="1200" dirty="0" smtClean="0"/>
              <a:t>Feasible to develop in the selected tool</a:t>
            </a:r>
            <a:endParaRPr lang="en-US" sz="1200" dirty="0"/>
          </a:p>
        </p:txBody>
      </p:sp>
    </p:spTree>
    <p:extLst>
      <p:ext uri="{BB962C8B-B14F-4D97-AF65-F5344CB8AC3E}">
        <p14:creationId xmlns:p14="http://schemas.microsoft.com/office/powerpoint/2010/main" val="18977299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0"/>
            <a:ext cx="3792473" cy="2821172"/>
          </a:xfrm>
        </p:spPr>
        <p:txBody>
          <a:bodyPr/>
          <a:lstStyle/>
          <a:p>
            <a:pPr>
              <a:spcBef>
                <a:spcPts val="0"/>
              </a:spcBef>
              <a:spcAft>
                <a:spcPts val="0"/>
              </a:spcAft>
            </a:pPr>
            <a:r>
              <a:rPr lang="en-US" sz="900" b="1" u="sng" dirty="0" smtClean="0"/>
              <a:t>Shows:</a:t>
            </a:r>
            <a:r>
              <a:rPr lang="en-US" sz="900" dirty="0" smtClean="0"/>
              <a:t> Distribution</a:t>
            </a:r>
          </a:p>
          <a:p>
            <a:pPr>
              <a:spcBef>
                <a:spcPts val="0"/>
              </a:spcBef>
              <a:spcAft>
                <a:spcPts val="0"/>
              </a:spcAft>
            </a:pPr>
            <a:endParaRPr lang="en-US" sz="900" b="1" u="sng" dirty="0" smtClean="0"/>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dirty="0" smtClean="0"/>
          </a:p>
          <a:p>
            <a:pPr marL="285750" indent="-285750">
              <a:spcBef>
                <a:spcPts val="0"/>
              </a:spcBef>
              <a:spcAft>
                <a:spcPts val="0"/>
              </a:spcAft>
              <a:buFont typeface="Arial" panose="020B0604020202020204" pitchFamily="34" charset="0"/>
              <a:buChar char="•"/>
            </a:pPr>
            <a:r>
              <a:rPr lang="en-US" sz="900" dirty="0" smtClean="0"/>
              <a:t>Visualize </a:t>
            </a:r>
            <a:r>
              <a:rPr lang="en-US" sz="900" dirty="0"/>
              <a:t>discrete stages in a process (E.g. very commonly seen for stages in a sales process)</a:t>
            </a:r>
          </a:p>
          <a:p>
            <a:pPr marL="285750" indent="-285750">
              <a:spcBef>
                <a:spcPts val="0"/>
              </a:spcBef>
              <a:spcAft>
                <a:spcPts val="0"/>
              </a:spcAft>
              <a:buFont typeface="Arial" panose="020B0604020202020204" pitchFamily="34" charset="0"/>
              <a:buChar char="•"/>
            </a:pPr>
            <a:r>
              <a:rPr lang="en-US" sz="900" dirty="0" smtClean="0"/>
              <a:t>Generally </a:t>
            </a:r>
            <a:r>
              <a:rPr lang="en-US" sz="900" dirty="0"/>
              <a:t>good for data which flows through a process and reduces as it moves on the stages - thereby making it look like a </a:t>
            </a:r>
            <a:r>
              <a:rPr lang="en-US" sz="900" dirty="0" smtClean="0"/>
              <a:t>funnel. Examples below:</a:t>
            </a:r>
          </a:p>
          <a:p>
            <a:pPr>
              <a:spcBef>
                <a:spcPts val="0"/>
              </a:spcBef>
              <a:spcAft>
                <a:spcPts val="0"/>
              </a:spcAft>
            </a:pPr>
            <a:endParaRPr lang="en-US" sz="900" dirty="0" smtClean="0"/>
          </a:p>
          <a:p>
            <a:pPr>
              <a:spcBef>
                <a:spcPts val="0"/>
              </a:spcBef>
              <a:spcAft>
                <a:spcPts val="0"/>
              </a:spcAft>
            </a:pPr>
            <a:endParaRPr lang="en-US" sz="900" b="1" u="sng" dirty="0" smtClean="0"/>
          </a:p>
          <a:p>
            <a:pPr>
              <a:spcBef>
                <a:spcPts val="0"/>
              </a:spcBef>
              <a:spcAft>
                <a:spcPts val="0"/>
              </a:spcAft>
            </a:pPr>
            <a:r>
              <a:rPr lang="en-US" sz="900" b="1" u="sng" dirty="0" smtClean="0"/>
              <a:t>Business Scenarios: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Sales by stage</a:t>
            </a:r>
          </a:p>
          <a:p>
            <a:pPr marL="285750" indent="-285750">
              <a:spcBef>
                <a:spcPts val="0"/>
              </a:spcBef>
              <a:spcAft>
                <a:spcPts val="0"/>
              </a:spcAft>
              <a:buFont typeface="Arial" panose="020B0604020202020204" pitchFamily="34" charset="0"/>
              <a:buChar char="•"/>
            </a:pPr>
            <a:r>
              <a:rPr lang="en-US" sz="900" dirty="0" smtClean="0"/>
              <a:t>Recruitment </a:t>
            </a:r>
            <a:r>
              <a:rPr lang="en-US" sz="900" dirty="0"/>
              <a:t>stages</a:t>
            </a:r>
          </a:p>
          <a:p>
            <a:pPr marL="285750" indent="-285750">
              <a:spcBef>
                <a:spcPts val="0"/>
              </a:spcBef>
              <a:spcAft>
                <a:spcPts val="0"/>
              </a:spcAft>
              <a:buFont typeface="Arial" panose="020B0604020202020204" pitchFamily="34" charset="0"/>
              <a:buChar char="•"/>
            </a:pPr>
            <a:r>
              <a:rPr lang="en-US" sz="900" dirty="0"/>
              <a:t>Orders pipeline</a:t>
            </a:r>
          </a:p>
          <a:p>
            <a:pPr marL="285750" indent="-285750">
              <a:spcBef>
                <a:spcPts val="0"/>
              </a:spcBef>
              <a:spcAft>
                <a:spcPts val="0"/>
              </a:spcAft>
              <a:buFont typeface="Arial" panose="020B0604020202020204" pitchFamily="34" charset="0"/>
              <a:buChar char="•"/>
            </a:pPr>
            <a:r>
              <a:rPr lang="en-US" sz="900" dirty="0"/>
              <a:t>Promotional </a:t>
            </a:r>
            <a:r>
              <a:rPr lang="en-US" sz="900" dirty="0" smtClean="0"/>
              <a:t>Mails</a:t>
            </a:r>
            <a:endParaRPr lang="en-US" sz="900" dirty="0"/>
          </a:p>
        </p:txBody>
      </p:sp>
      <p:sp>
        <p:nvSpPr>
          <p:cNvPr id="2" name="Title 1"/>
          <p:cNvSpPr>
            <a:spLocks noGrp="1"/>
          </p:cNvSpPr>
          <p:nvPr>
            <p:ph type="title"/>
          </p:nvPr>
        </p:nvSpPr>
        <p:spPr/>
        <p:txBody>
          <a:bodyPr/>
          <a:lstStyle/>
          <a:p>
            <a:r>
              <a:rPr lang="en-US" dirty="0"/>
              <a:t>Funnel Chart</a:t>
            </a:r>
          </a:p>
        </p:txBody>
      </p:sp>
      <p:sp>
        <p:nvSpPr>
          <p:cNvPr id="18" name="Content Placeholder 6"/>
          <p:cNvSpPr>
            <a:spLocks noGrp="1"/>
          </p:cNvSpPr>
          <p:nvPr>
            <p:ph sz="half" idx="1"/>
          </p:nvPr>
        </p:nvSpPr>
        <p:spPr>
          <a:xfrm>
            <a:off x="5151207" y="914401"/>
            <a:ext cx="3792473" cy="1389320"/>
          </a:xfrm>
        </p:spPr>
        <p:txBody>
          <a:bodyPr/>
          <a:lstStyle/>
          <a:p>
            <a:pPr>
              <a:spcBef>
                <a:spcPts val="0"/>
              </a:spcBef>
              <a:spcAft>
                <a:spcPts val="0"/>
              </a:spcAft>
            </a:pPr>
            <a:r>
              <a:rPr lang="en-US" sz="900" b="1" u="sng" dirty="0"/>
              <a:t>Do’s and Don'ts:</a:t>
            </a:r>
          </a:p>
          <a:p>
            <a:pPr marL="285750" indent="-285750">
              <a:spcBef>
                <a:spcPts val="0"/>
              </a:spcBef>
              <a:spcAft>
                <a:spcPts val="0"/>
              </a:spcAft>
              <a:buFont typeface="Arial" panose="020B0604020202020204" pitchFamily="34" charset="0"/>
              <a:buChar char="•"/>
            </a:pPr>
            <a:r>
              <a:rPr lang="en-US" sz="900" dirty="0" smtClean="0"/>
              <a:t>Label the stages – both with category and the value</a:t>
            </a:r>
          </a:p>
          <a:p>
            <a:pPr marL="285750" indent="-285750">
              <a:spcBef>
                <a:spcPts val="0"/>
              </a:spcBef>
              <a:spcAft>
                <a:spcPts val="0"/>
              </a:spcAft>
              <a:buFont typeface="Arial" panose="020B0604020202020204" pitchFamily="34" charset="0"/>
              <a:buChar char="•"/>
            </a:pPr>
            <a:r>
              <a:rPr lang="en-US" sz="900" dirty="0" smtClean="0"/>
              <a:t>Dynamically size the stage with the value </a:t>
            </a:r>
          </a:p>
          <a:p>
            <a:pPr marL="285750" indent="-285750">
              <a:spcBef>
                <a:spcPts val="0"/>
              </a:spcBef>
              <a:spcAft>
                <a:spcPts val="0"/>
              </a:spcAft>
              <a:buFont typeface="Arial" panose="020B0604020202020204" pitchFamily="34" charset="0"/>
              <a:buChar char="•"/>
            </a:pPr>
            <a:endParaRPr lang="en-US" sz="900" dirty="0" smtClean="0"/>
          </a:p>
        </p:txBody>
      </p:sp>
      <p:pic>
        <p:nvPicPr>
          <p:cNvPr id="5" name="Picture 4"/>
          <p:cNvPicPr>
            <a:picLocks noChangeAspect="1"/>
          </p:cNvPicPr>
          <p:nvPr/>
        </p:nvPicPr>
        <p:blipFill>
          <a:blip r:embed="rId3"/>
          <a:stretch>
            <a:fillRect/>
          </a:stretch>
        </p:blipFill>
        <p:spPr>
          <a:xfrm>
            <a:off x="5151207" y="2092849"/>
            <a:ext cx="3268404" cy="2327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14873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0"/>
            <a:ext cx="3792473" cy="1871329"/>
          </a:xfrm>
        </p:spPr>
        <p:txBody>
          <a:bodyPr/>
          <a:lstStyle/>
          <a:p>
            <a:pPr>
              <a:spcBef>
                <a:spcPts val="0"/>
              </a:spcBef>
              <a:spcAft>
                <a:spcPts val="0"/>
              </a:spcAft>
            </a:pPr>
            <a:r>
              <a:rPr lang="en-US" sz="900" b="1" u="sng" dirty="0" smtClean="0"/>
              <a:t>Shows:</a:t>
            </a:r>
            <a:r>
              <a:rPr lang="en-US" sz="900" dirty="0" smtClean="0"/>
              <a:t> Project Schedule, Activities &amp; Milestones</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dirty="0" smtClean="0"/>
          </a:p>
          <a:p>
            <a:pPr marL="285750" indent="-285750">
              <a:spcBef>
                <a:spcPts val="0"/>
              </a:spcBef>
              <a:spcAft>
                <a:spcPts val="0"/>
              </a:spcAft>
              <a:buFont typeface="Arial" panose="020B0604020202020204" pitchFamily="34" charset="0"/>
              <a:buChar char="•"/>
            </a:pPr>
            <a:r>
              <a:rPr lang="en-US" sz="900" dirty="0" smtClean="0"/>
              <a:t>Project scheduling</a:t>
            </a:r>
          </a:p>
          <a:p>
            <a:pPr marL="285750" indent="-285750">
              <a:spcBef>
                <a:spcPts val="0"/>
              </a:spcBef>
              <a:spcAft>
                <a:spcPts val="0"/>
              </a:spcAft>
              <a:buFont typeface="Arial" panose="020B0604020202020204" pitchFamily="34" charset="0"/>
              <a:buChar char="•"/>
            </a:pPr>
            <a:r>
              <a:rPr lang="en-US" sz="900" dirty="0" smtClean="0"/>
              <a:t>Attendance / allocation over time</a:t>
            </a:r>
          </a:p>
          <a:p>
            <a:pPr marL="285750" indent="-285750">
              <a:spcBef>
                <a:spcPts val="0"/>
              </a:spcBef>
              <a:spcAft>
                <a:spcPts val="0"/>
              </a:spcAft>
              <a:buFont typeface="Arial" panose="020B0604020202020204" pitchFamily="34" charset="0"/>
              <a:buChar char="•"/>
            </a:pPr>
            <a:endParaRPr lang="en-US" sz="900" dirty="0" smtClean="0"/>
          </a:p>
        </p:txBody>
      </p:sp>
      <p:sp>
        <p:nvSpPr>
          <p:cNvPr id="2" name="Title 1"/>
          <p:cNvSpPr>
            <a:spLocks noGrp="1"/>
          </p:cNvSpPr>
          <p:nvPr>
            <p:ph type="title"/>
          </p:nvPr>
        </p:nvSpPr>
        <p:spPr/>
        <p:txBody>
          <a:bodyPr/>
          <a:lstStyle/>
          <a:p>
            <a:r>
              <a:rPr lang="en-US" dirty="0" smtClean="0"/>
              <a:t>Gantt Chart</a:t>
            </a:r>
            <a:endParaRPr lang="en-US" dirty="0"/>
          </a:p>
        </p:txBody>
      </p:sp>
      <p:sp>
        <p:nvSpPr>
          <p:cNvPr id="18" name="Content Placeholder 6"/>
          <p:cNvSpPr>
            <a:spLocks noGrp="1"/>
          </p:cNvSpPr>
          <p:nvPr>
            <p:ph sz="half" idx="1"/>
          </p:nvPr>
        </p:nvSpPr>
        <p:spPr>
          <a:xfrm>
            <a:off x="5151207" y="914401"/>
            <a:ext cx="3792473" cy="1389320"/>
          </a:xfrm>
        </p:spPr>
        <p:txBody>
          <a:bodyPr/>
          <a:lstStyle/>
          <a:p>
            <a:pPr>
              <a:spcBef>
                <a:spcPts val="0"/>
              </a:spcBef>
              <a:spcAft>
                <a:spcPts val="0"/>
              </a:spcAft>
            </a:pPr>
            <a:r>
              <a:rPr lang="en-US" sz="900" b="1" u="sng" dirty="0"/>
              <a:t>Do’s and Don'ts</a:t>
            </a:r>
            <a:r>
              <a:rPr lang="en-US" sz="900" b="1" u="sng" dirty="0" smtClean="0"/>
              <a:t>:</a:t>
            </a:r>
          </a:p>
          <a:p>
            <a:pPr>
              <a:spcBef>
                <a:spcPts val="0"/>
              </a:spcBef>
              <a:spcAft>
                <a:spcPts val="0"/>
              </a:spcAft>
            </a:pPr>
            <a:endParaRPr lang="en-US" sz="900" b="1" u="sng" dirty="0"/>
          </a:p>
          <a:p>
            <a:pPr marL="285750" indent="-285750">
              <a:spcBef>
                <a:spcPts val="0"/>
              </a:spcBef>
              <a:spcAft>
                <a:spcPts val="0"/>
              </a:spcAft>
              <a:buFont typeface="Arial" panose="020B0604020202020204" pitchFamily="34" charset="0"/>
              <a:buChar char="•"/>
            </a:pPr>
            <a:r>
              <a:rPr lang="en-US" sz="900" dirty="0" smtClean="0"/>
              <a:t>Gantt chart is generally not used in dashboards – it has more of operational applicability</a:t>
            </a:r>
          </a:p>
          <a:p>
            <a:pPr marL="285750" indent="-285750">
              <a:spcBef>
                <a:spcPts val="0"/>
              </a:spcBef>
              <a:spcAft>
                <a:spcPts val="0"/>
              </a:spcAft>
              <a:buFont typeface="Arial" panose="020B0604020202020204" pitchFamily="34" charset="0"/>
              <a:buChar char="•"/>
            </a:pPr>
            <a:r>
              <a:rPr lang="en-US" sz="900" dirty="0" smtClean="0"/>
              <a:t>The structure may make it fit to use it for some other purpose – use it after proper assessment</a:t>
            </a:r>
          </a:p>
          <a:p>
            <a:pPr marL="285750" indent="-285750">
              <a:spcBef>
                <a:spcPts val="0"/>
              </a:spcBef>
              <a:spcAft>
                <a:spcPts val="0"/>
              </a:spcAft>
              <a:buFont typeface="Arial" panose="020B0604020202020204" pitchFamily="34" charset="0"/>
              <a:buChar char="•"/>
            </a:pPr>
            <a:endParaRPr lang="en-US" sz="900" dirty="0" smtClean="0"/>
          </a:p>
        </p:txBody>
      </p:sp>
      <p:pic>
        <p:nvPicPr>
          <p:cNvPr id="5" name="Picture 4"/>
          <p:cNvPicPr>
            <a:picLocks noChangeAspect="1"/>
          </p:cNvPicPr>
          <p:nvPr/>
        </p:nvPicPr>
        <p:blipFill>
          <a:blip r:embed="rId3"/>
          <a:stretch>
            <a:fillRect/>
          </a:stretch>
        </p:blipFill>
        <p:spPr>
          <a:xfrm>
            <a:off x="2938407" y="2064497"/>
            <a:ext cx="3650513" cy="25979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08420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0"/>
            <a:ext cx="3792473" cy="1871329"/>
          </a:xfrm>
        </p:spPr>
        <p:txBody>
          <a:bodyPr/>
          <a:lstStyle/>
          <a:p>
            <a:pPr>
              <a:spcBef>
                <a:spcPts val="0"/>
              </a:spcBef>
              <a:spcAft>
                <a:spcPts val="0"/>
              </a:spcAft>
            </a:pPr>
            <a:r>
              <a:rPr lang="en-US" sz="900" b="1" u="sng" dirty="0" smtClean="0"/>
              <a:t>Shows:</a:t>
            </a:r>
            <a:r>
              <a:rPr lang="en-US" sz="900" dirty="0" smtClean="0"/>
              <a:t> Stock price (Open, High, Low, Close)</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dirty="0" smtClean="0"/>
          </a:p>
          <a:p>
            <a:pPr marL="285750" indent="-285750">
              <a:spcBef>
                <a:spcPts val="0"/>
              </a:spcBef>
              <a:spcAft>
                <a:spcPts val="0"/>
              </a:spcAft>
              <a:buFont typeface="Arial" panose="020B0604020202020204" pitchFamily="34" charset="0"/>
              <a:buChar char="•"/>
            </a:pPr>
            <a:r>
              <a:rPr lang="en-US" sz="900" dirty="0" smtClean="0"/>
              <a:t>Show Open, High, Low, Close values</a:t>
            </a:r>
          </a:p>
          <a:p>
            <a:pPr marL="285750" indent="-285750">
              <a:spcBef>
                <a:spcPts val="0"/>
              </a:spcBef>
              <a:spcAft>
                <a:spcPts val="0"/>
              </a:spcAft>
              <a:buFont typeface="Arial" panose="020B0604020202020204" pitchFamily="34" charset="0"/>
              <a:buChar char="•"/>
            </a:pPr>
            <a:r>
              <a:rPr lang="en-US" sz="900" dirty="0" smtClean="0"/>
              <a:t>Stock price variations</a:t>
            </a:r>
          </a:p>
          <a:p>
            <a:pPr marL="285750" indent="-285750">
              <a:spcBef>
                <a:spcPts val="0"/>
              </a:spcBef>
              <a:spcAft>
                <a:spcPts val="0"/>
              </a:spcAft>
              <a:buFont typeface="Arial" panose="020B0604020202020204" pitchFamily="34" charset="0"/>
              <a:buChar char="•"/>
            </a:pPr>
            <a:endParaRPr lang="en-US" sz="900" dirty="0" smtClean="0"/>
          </a:p>
        </p:txBody>
      </p:sp>
      <p:sp>
        <p:nvSpPr>
          <p:cNvPr id="2" name="Title 1"/>
          <p:cNvSpPr>
            <a:spLocks noGrp="1"/>
          </p:cNvSpPr>
          <p:nvPr>
            <p:ph type="title"/>
          </p:nvPr>
        </p:nvSpPr>
        <p:spPr/>
        <p:txBody>
          <a:bodyPr/>
          <a:lstStyle/>
          <a:p>
            <a:r>
              <a:rPr lang="en-US" dirty="0"/>
              <a:t>OHLC and Candlestick Charts</a:t>
            </a:r>
          </a:p>
        </p:txBody>
      </p:sp>
      <p:sp>
        <p:nvSpPr>
          <p:cNvPr id="18" name="Content Placeholder 6"/>
          <p:cNvSpPr>
            <a:spLocks noGrp="1"/>
          </p:cNvSpPr>
          <p:nvPr>
            <p:ph sz="half" idx="1"/>
          </p:nvPr>
        </p:nvSpPr>
        <p:spPr>
          <a:xfrm>
            <a:off x="5151207" y="914401"/>
            <a:ext cx="3792473" cy="1389320"/>
          </a:xfrm>
        </p:spPr>
        <p:txBody>
          <a:bodyPr/>
          <a:lstStyle/>
          <a:p>
            <a:pPr>
              <a:spcBef>
                <a:spcPts val="0"/>
              </a:spcBef>
              <a:spcAft>
                <a:spcPts val="0"/>
              </a:spcAft>
            </a:pPr>
            <a:r>
              <a:rPr lang="en-US" sz="900" b="1" u="sng" dirty="0"/>
              <a:t>Do’s and Don'ts</a:t>
            </a:r>
            <a:r>
              <a:rPr lang="en-US" sz="900" b="1" u="sng" dirty="0" smtClean="0"/>
              <a:t>:</a:t>
            </a:r>
          </a:p>
          <a:p>
            <a:pPr>
              <a:spcBef>
                <a:spcPts val="0"/>
              </a:spcBef>
              <a:spcAft>
                <a:spcPts val="0"/>
              </a:spcAft>
            </a:pPr>
            <a:endParaRPr lang="en-US" sz="900" b="1" u="sng" dirty="0"/>
          </a:p>
          <a:p>
            <a:pPr marL="285750" indent="-285750">
              <a:spcBef>
                <a:spcPts val="0"/>
              </a:spcBef>
              <a:spcAft>
                <a:spcPts val="0"/>
              </a:spcAft>
              <a:buFont typeface="Arial" panose="020B0604020202020204" pitchFamily="34" charset="0"/>
              <a:buChar char="•"/>
            </a:pPr>
            <a:r>
              <a:rPr lang="en-US" sz="900" dirty="0" smtClean="0"/>
              <a:t>This chart can be used to show other metrics based on similar patterns (e.g. current, previous, min, max) but to be used with caution and user education as it may be confused with stock price. Box </a:t>
            </a:r>
            <a:r>
              <a:rPr lang="en-US" sz="900" dirty="0"/>
              <a:t>and Whisker plot </a:t>
            </a:r>
            <a:r>
              <a:rPr lang="en-US" sz="900" dirty="0" smtClean="0"/>
              <a:t>can also be used in such cases.</a:t>
            </a:r>
          </a:p>
          <a:p>
            <a:pPr marL="285750" indent="-285750">
              <a:spcBef>
                <a:spcPts val="0"/>
              </a:spcBef>
              <a:spcAft>
                <a:spcPts val="0"/>
              </a:spcAft>
              <a:buFont typeface="Arial" panose="020B0604020202020204" pitchFamily="34" charset="0"/>
              <a:buChar char="•"/>
            </a:pPr>
            <a:endParaRPr lang="en-US" sz="900" dirty="0" smtClean="0"/>
          </a:p>
        </p:txBody>
      </p:sp>
      <p:pic>
        <p:nvPicPr>
          <p:cNvPr id="5" name="Picture 4"/>
          <p:cNvPicPr>
            <a:picLocks noChangeAspect="1"/>
          </p:cNvPicPr>
          <p:nvPr/>
        </p:nvPicPr>
        <p:blipFill>
          <a:blip r:embed="rId3"/>
          <a:stretch>
            <a:fillRect/>
          </a:stretch>
        </p:blipFill>
        <p:spPr>
          <a:xfrm>
            <a:off x="1609808" y="2495261"/>
            <a:ext cx="2616364" cy="171996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4808459" y="2495260"/>
            <a:ext cx="2572639" cy="1719965"/>
          </a:xfrm>
          <a:prstGeom prst="rect">
            <a:avLst/>
          </a:prstGeom>
          <a:ln>
            <a:noFill/>
          </a:ln>
          <a:effectLst>
            <a:outerShdw blurRad="190500" algn="tl" rotWithShape="0">
              <a:srgbClr val="000000">
                <a:alpha val="70000"/>
              </a:srgbClr>
            </a:outerShdw>
          </a:effectLst>
        </p:spPr>
      </p:pic>
      <p:sp>
        <p:nvSpPr>
          <p:cNvPr id="8" name="TextBox 7"/>
          <p:cNvSpPr txBox="1"/>
          <p:nvPr/>
        </p:nvSpPr>
        <p:spPr>
          <a:xfrm>
            <a:off x="1609808" y="2235692"/>
            <a:ext cx="2616364"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smtClean="0"/>
              <a:t>OHLC Chart</a:t>
            </a:r>
            <a:endParaRPr lang="en-US" dirty="0"/>
          </a:p>
        </p:txBody>
      </p:sp>
      <p:sp>
        <p:nvSpPr>
          <p:cNvPr id="9" name="TextBox 8"/>
          <p:cNvSpPr txBox="1"/>
          <p:nvPr/>
        </p:nvSpPr>
        <p:spPr>
          <a:xfrm>
            <a:off x="4808459" y="2235878"/>
            <a:ext cx="2572639"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1000" b="1">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smtClean="0"/>
              <a:t>Candlestick Chart</a:t>
            </a:r>
            <a:endParaRPr lang="en-US" dirty="0"/>
          </a:p>
        </p:txBody>
      </p:sp>
    </p:spTree>
    <p:extLst>
      <p:ext uri="{BB962C8B-B14F-4D97-AF65-F5344CB8AC3E}">
        <p14:creationId xmlns:p14="http://schemas.microsoft.com/office/powerpoint/2010/main" val="41269651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Augmented Analytics</a:t>
            </a:r>
            <a:endParaRPr lang="en-US" dirty="0"/>
          </a:p>
        </p:txBody>
      </p:sp>
    </p:spTree>
    <p:extLst>
      <p:ext uri="{BB962C8B-B14F-4D97-AF65-F5344CB8AC3E}">
        <p14:creationId xmlns:p14="http://schemas.microsoft.com/office/powerpoint/2010/main" val="5700030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Smart Analytics</a:t>
            </a:r>
            <a:endParaRPr lang="en-US" dirty="0"/>
          </a:p>
        </p:txBody>
      </p:sp>
      <p:sp>
        <p:nvSpPr>
          <p:cNvPr id="8" name="Content Placeholder 7"/>
          <p:cNvSpPr>
            <a:spLocks noGrp="1"/>
          </p:cNvSpPr>
          <p:nvPr>
            <p:ph idx="1"/>
          </p:nvPr>
        </p:nvSpPr>
        <p:spPr/>
        <p:txBody>
          <a:bodyPr/>
          <a:lstStyle/>
          <a:p>
            <a:pPr marL="285750" indent="-285750">
              <a:buFont typeface="Arial" panose="020B0604020202020204" pitchFamily="34" charset="0"/>
              <a:buChar char="•"/>
            </a:pPr>
            <a:r>
              <a:rPr lang="en-US" sz="1200" dirty="0"/>
              <a:t>Natural Language Interaction</a:t>
            </a:r>
          </a:p>
          <a:p>
            <a:pPr marL="752082" lvl="1" indent="-285750">
              <a:buFont typeface="Arial" panose="020B0604020202020204" pitchFamily="34" charset="0"/>
              <a:buChar char="•"/>
            </a:pPr>
            <a:r>
              <a:rPr lang="en-US" sz="1100" dirty="0"/>
              <a:t>Voice </a:t>
            </a:r>
            <a:r>
              <a:rPr lang="en-US" sz="1100" dirty="0" smtClean="0"/>
              <a:t>interaction</a:t>
            </a:r>
          </a:p>
          <a:p>
            <a:pPr marL="752082" lvl="1" indent="-285750">
              <a:buFont typeface="Arial" panose="020B0604020202020204" pitchFamily="34" charset="0"/>
              <a:buChar char="•"/>
            </a:pPr>
            <a:r>
              <a:rPr lang="en-US" sz="1100" dirty="0" smtClean="0"/>
              <a:t>Gesture interaction</a:t>
            </a:r>
            <a:endParaRPr lang="en-US" sz="1100" dirty="0"/>
          </a:p>
          <a:p>
            <a:pPr marL="285750" indent="-285750">
              <a:buFont typeface="Arial" panose="020B0604020202020204" pitchFamily="34" charset="0"/>
              <a:buChar char="•"/>
            </a:pPr>
            <a:r>
              <a:rPr lang="en-US" sz="1200" dirty="0" smtClean="0"/>
              <a:t>Automated Discovery / Insights</a:t>
            </a:r>
          </a:p>
          <a:p>
            <a:pPr marL="285750" indent="-285750">
              <a:buFont typeface="Arial" panose="020B0604020202020204" pitchFamily="34" charset="0"/>
              <a:buChar char="•"/>
            </a:pPr>
            <a:r>
              <a:rPr lang="en-US" sz="1200" i="1" dirty="0" smtClean="0"/>
              <a:t>&lt;more to be added&gt;</a:t>
            </a:r>
          </a:p>
          <a:p>
            <a:pPr marL="285750" indent="-285750">
              <a:buFont typeface="Arial" panose="020B0604020202020204" pitchFamily="34" charset="0"/>
              <a:buChar char="•"/>
            </a:pPr>
            <a:endParaRPr lang="en-US" sz="12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470" y="777942"/>
            <a:ext cx="4480647" cy="31612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32496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2452576"/>
          </a:xfrm>
        </p:spPr>
        <p:txBody>
          <a:bodyPr/>
          <a:lstStyle/>
          <a:p>
            <a:pPr>
              <a:spcBef>
                <a:spcPts val="0"/>
              </a:spcBef>
              <a:spcAft>
                <a:spcPts val="0"/>
              </a:spcAft>
            </a:pPr>
            <a:r>
              <a:rPr lang="en-US" sz="900" b="1" u="sng" dirty="0" smtClean="0"/>
              <a:t>Shows:</a:t>
            </a:r>
            <a:r>
              <a:rPr lang="en-US" sz="900" dirty="0" smtClean="0"/>
              <a:t> Any chart (based on conversation) </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b="1" u="sng" dirty="0" smtClean="0"/>
          </a:p>
          <a:p>
            <a:pPr marL="285750" indent="-285750">
              <a:spcBef>
                <a:spcPts val="0"/>
              </a:spcBef>
              <a:spcAft>
                <a:spcPts val="0"/>
              </a:spcAft>
              <a:buFont typeface="Arial" panose="020B0604020202020204" pitchFamily="34" charset="0"/>
              <a:buChar char="•"/>
            </a:pPr>
            <a:r>
              <a:rPr lang="en-US" sz="900" dirty="0" smtClean="0"/>
              <a:t>Natural Language Interaction</a:t>
            </a:r>
          </a:p>
          <a:p>
            <a:pPr marL="285750" indent="-285750">
              <a:spcBef>
                <a:spcPts val="0"/>
              </a:spcBef>
              <a:spcAft>
                <a:spcPts val="0"/>
              </a:spcAft>
              <a:buFont typeface="Arial" panose="020B0604020202020204" pitchFamily="34" charset="0"/>
              <a:buChar char="•"/>
            </a:pPr>
            <a:r>
              <a:rPr lang="en-US" sz="900" dirty="0" smtClean="0"/>
              <a:t>Conversational analytics</a:t>
            </a:r>
          </a:p>
          <a:p>
            <a:pPr marL="285750" indent="-285750">
              <a:spcBef>
                <a:spcPts val="0"/>
              </a:spcBef>
              <a:spcAft>
                <a:spcPts val="0"/>
              </a:spcAft>
              <a:buFont typeface="Arial" panose="020B0604020202020204" pitchFamily="34" charset="0"/>
              <a:buChar char="•"/>
            </a:pPr>
            <a:r>
              <a:rPr lang="en-US" sz="900" dirty="0" smtClean="0"/>
              <a:t>People oriented delivery over Data oriented delivery</a:t>
            </a:r>
          </a:p>
          <a:p>
            <a:pPr marL="285750" indent="-285750">
              <a:spcBef>
                <a:spcPts val="0"/>
              </a:spcBef>
              <a:spcAft>
                <a:spcPts val="0"/>
              </a:spcAft>
              <a:buFont typeface="Arial" panose="020B0604020202020204" pitchFamily="34" charset="0"/>
              <a:buChar char="•"/>
            </a:pPr>
            <a:r>
              <a:rPr lang="en-US" sz="900" dirty="0" smtClean="0"/>
              <a:t>True self-service but with simple requirements</a:t>
            </a:r>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a:p>
        </p:txBody>
      </p:sp>
      <p:sp>
        <p:nvSpPr>
          <p:cNvPr id="5" name="Content Placeholder 4"/>
          <p:cNvSpPr>
            <a:spLocks noGrp="1"/>
          </p:cNvSpPr>
          <p:nvPr>
            <p:ph sz="half" idx="2"/>
          </p:nvPr>
        </p:nvSpPr>
        <p:spPr>
          <a:xfrm>
            <a:off x="846668" y="2155292"/>
            <a:ext cx="3792473" cy="1084521"/>
          </a:xfrm>
        </p:spPr>
        <p:txBody>
          <a:bodyPr/>
          <a:lstStyle/>
          <a:p>
            <a:pPr>
              <a:spcBef>
                <a:spcPts val="0"/>
              </a:spcBef>
              <a:spcAft>
                <a:spcPts val="0"/>
              </a:spcAft>
            </a:pPr>
            <a:r>
              <a:rPr lang="en-US" sz="900" b="1" u="sng" dirty="0" smtClean="0"/>
              <a:t>Variants:</a:t>
            </a:r>
            <a:br>
              <a:rPr lang="en-US" sz="900" b="1" u="sng" dirty="0" smtClean="0"/>
            </a:br>
            <a:endParaRPr lang="en-US" sz="900" b="1" u="sng" dirty="0" smtClean="0"/>
          </a:p>
          <a:p>
            <a:pPr marL="285750" indent="-285750">
              <a:spcBef>
                <a:spcPts val="0"/>
              </a:spcBef>
              <a:spcAft>
                <a:spcPts val="0"/>
              </a:spcAft>
              <a:buFont typeface="Arial" panose="020B0604020202020204" pitchFamily="34" charset="0"/>
              <a:buChar char="•"/>
            </a:pPr>
            <a:r>
              <a:rPr lang="en-US" sz="900" dirty="0" smtClean="0"/>
              <a:t>Search</a:t>
            </a:r>
          </a:p>
          <a:p>
            <a:pPr marL="285750" indent="-285750">
              <a:spcBef>
                <a:spcPts val="0"/>
              </a:spcBef>
              <a:spcAft>
                <a:spcPts val="0"/>
              </a:spcAft>
              <a:buFont typeface="Arial" panose="020B0604020202020204" pitchFamily="34" charset="0"/>
              <a:buChar char="•"/>
            </a:pPr>
            <a:r>
              <a:rPr lang="en-US" sz="900" dirty="0" smtClean="0"/>
              <a:t>Chat</a:t>
            </a:r>
            <a:endParaRPr lang="en-US" sz="900" dirty="0"/>
          </a:p>
        </p:txBody>
      </p:sp>
      <p:sp>
        <p:nvSpPr>
          <p:cNvPr id="2" name="Title 1"/>
          <p:cNvSpPr>
            <a:spLocks noGrp="1"/>
          </p:cNvSpPr>
          <p:nvPr>
            <p:ph type="title"/>
          </p:nvPr>
        </p:nvSpPr>
        <p:spPr/>
        <p:txBody>
          <a:bodyPr/>
          <a:lstStyle/>
          <a:p>
            <a:r>
              <a:rPr lang="en-US" dirty="0" smtClean="0"/>
              <a:t>Search / Conversational Analytics</a:t>
            </a:r>
            <a:endParaRPr lang="en-US" dirty="0"/>
          </a:p>
        </p:txBody>
      </p:sp>
      <p:sp>
        <p:nvSpPr>
          <p:cNvPr id="6" name="Content Placeholder 5"/>
          <p:cNvSpPr>
            <a:spLocks noGrp="1"/>
          </p:cNvSpPr>
          <p:nvPr>
            <p:ph sz="half" idx="10"/>
          </p:nvPr>
        </p:nvSpPr>
        <p:spPr>
          <a:xfrm>
            <a:off x="4639140" y="914401"/>
            <a:ext cx="3792473" cy="1805651"/>
          </a:xfrm>
        </p:spPr>
        <p:txBody>
          <a:bodyPr/>
          <a:lstStyle/>
          <a:p>
            <a:pPr>
              <a:spcBef>
                <a:spcPts val="0"/>
              </a:spcBef>
              <a:spcAft>
                <a:spcPts val="0"/>
              </a:spcAft>
            </a:pPr>
            <a:r>
              <a:rPr lang="en-US" sz="900" b="1" u="sng" dirty="0" smtClean="0"/>
              <a:t>Do’s and Don'ts:</a:t>
            </a:r>
          </a:p>
          <a:p>
            <a:pPr>
              <a:spcBef>
                <a:spcPts val="0"/>
              </a:spcBef>
              <a:spcAft>
                <a:spcPts val="0"/>
              </a:spcAft>
            </a:pPr>
            <a:endParaRPr lang="en-US" sz="900" dirty="0" smtClean="0"/>
          </a:p>
          <a:p>
            <a:pPr marL="285750" indent="-285750">
              <a:spcBef>
                <a:spcPts val="0"/>
              </a:spcBef>
              <a:spcAft>
                <a:spcPts val="0"/>
              </a:spcAft>
              <a:buFont typeface="Arial" panose="020B0604020202020204" pitchFamily="34" charset="0"/>
              <a:buChar char="•"/>
            </a:pPr>
            <a:r>
              <a:rPr lang="en-US" sz="900" dirty="0" smtClean="0"/>
              <a:t>Define Synonyms (on common field names) to simplify search</a:t>
            </a:r>
          </a:p>
          <a:p>
            <a:pPr marL="1028681" lvl="1" indent="-285750">
              <a:spcBef>
                <a:spcPts val="0"/>
              </a:spcBef>
              <a:spcAft>
                <a:spcPts val="0"/>
              </a:spcAft>
              <a:buFont typeface="Arial" panose="020B0604020202020204" pitchFamily="34" charset="0"/>
              <a:buChar char="•"/>
            </a:pPr>
            <a:r>
              <a:rPr lang="en-US" sz="700" dirty="0" smtClean="0"/>
              <a:t>Know the synonyms that the tool supports and create the rest as per business verbiage</a:t>
            </a:r>
          </a:p>
          <a:p>
            <a:pPr marL="285750" indent="-285750">
              <a:spcBef>
                <a:spcPts val="0"/>
              </a:spcBef>
              <a:spcAft>
                <a:spcPts val="0"/>
              </a:spcAft>
              <a:buFont typeface="Arial" panose="020B0604020202020204" pitchFamily="34" charset="0"/>
              <a:buChar char="•"/>
            </a:pPr>
            <a:r>
              <a:rPr lang="en-US" sz="900" dirty="0" smtClean="0"/>
              <a:t>Define Aliases on data values for better search results</a:t>
            </a:r>
          </a:p>
          <a:p>
            <a:pPr marL="1028681" lvl="1" indent="-285750">
              <a:spcBef>
                <a:spcPts val="0"/>
              </a:spcBef>
              <a:spcAft>
                <a:spcPts val="0"/>
              </a:spcAft>
              <a:buFont typeface="Arial" panose="020B0604020202020204" pitchFamily="34" charset="0"/>
              <a:buChar char="•"/>
            </a:pPr>
            <a:r>
              <a:rPr lang="en-US" sz="700" dirty="0" smtClean="0"/>
              <a:t>Know the aliases that business users are familiar with</a:t>
            </a:r>
          </a:p>
          <a:p>
            <a:pPr marL="285750" indent="-285750">
              <a:spcBef>
                <a:spcPts val="0"/>
              </a:spcBef>
              <a:spcAft>
                <a:spcPts val="0"/>
              </a:spcAft>
              <a:buFont typeface="Arial" panose="020B0604020202020204" pitchFamily="34" charset="0"/>
              <a:buChar char="•"/>
            </a:pPr>
            <a:endParaRPr lang="en-US" sz="900" dirty="0"/>
          </a:p>
        </p:txBody>
      </p:sp>
      <p:pic>
        <p:nvPicPr>
          <p:cNvPr id="3" name="Picture 2"/>
          <p:cNvPicPr>
            <a:picLocks noChangeAspect="1"/>
          </p:cNvPicPr>
          <p:nvPr/>
        </p:nvPicPr>
        <p:blipFill>
          <a:blip r:embed="rId3"/>
          <a:stretch>
            <a:fillRect/>
          </a:stretch>
        </p:blipFill>
        <p:spPr>
          <a:xfrm>
            <a:off x="3083983" y="2506166"/>
            <a:ext cx="3359362" cy="3241490"/>
          </a:xfrm>
          <a:prstGeom prst="rect">
            <a:avLst/>
          </a:prstGeom>
          <a:ln>
            <a:noFill/>
          </a:ln>
          <a:effectLst>
            <a:outerShdw blurRad="190500" algn="tl" rotWithShape="0">
              <a:srgbClr val="000000">
                <a:alpha val="70000"/>
              </a:srgbClr>
            </a:outerShdw>
          </a:effectLst>
        </p:spPr>
      </p:pic>
      <p:sp>
        <p:nvSpPr>
          <p:cNvPr id="4" name="Rectangle 3"/>
          <p:cNvSpPr/>
          <p:nvPr/>
        </p:nvSpPr>
        <p:spPr>
          <a:xfrm>
            <a:off x="2834936" y="2445488"/>
            <a:ext cx="1432263" cy="271446"/>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070290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sz="1200" b="1" dirty="0" smtClean="0"/>
              <a:t>Power BI – Q&amp;A</a:t>
            </a:r>
            <a:endParaRPr lang="en-US" sz="1200" b="1" dirty="0"/>
          </a:p>
        </p:txBody>
      </p:sp>
      <p:sp>
        <p:nvSpPr>
          <p:cNvPr id="3" name="Content Placeholder 2"/>
          <p:cNvSpPr>
            <a:spLocks noGrp="1"/>
          </p:cNvSpPr>
          <p:nvPr>
            <p:ph sz="half" idx="2"/>
          </p:nvPr>
        </p:nvSpPr>
        <p:spPr/>
        <p:txBody>
          <a:bodyPr/>
          <a:lstStyle/>
          <a:p>
            <a:r>
              <a:rPr lang="en-US" sz="1200" b="1" dirty="0" err="1" smtClean="0"/>
              <a:t>ThoughtSpot</a:t>
            </a:r>
            <a:r>
              <a:rPr lang="en-US" sz="1200" b="1" dirty="0" smtClean="0"/>
              <a:t> - Search</a:t>
            </a:r>
            <a:endParaRPr lang="en-US" sz="1200" b="1" dirty="0"/>
          </a:p>
        </p:txBody>
      </p:sp>
      <p:sp>
        <p:nvSpPr>
          <p:cNvPr id="4" name="Title 3"/>
          <p:cNvSpPr>
            <a:spLocks noGrp="1"/>
          </p:cNvSpPr>
          <p:nvPr>
            <p:ph type="title"/>
          </p:nvPr>
        </p:nvSpPr>
        <p:spPr/>
        <p:txBody>
          <a:bodyPr/>
          <a:lstStyle/>
          <a:p>
            <a:r>
              <a:rPr lang="en-US" dirty="0" smtClean="0"/>
              <a:t>Search Analytics in BI Tools</a:t>
            </a:r>
            <a:endParaRPr lang="en-US" dirty="0"/>
          </a:p>
        </p:txBody>
      </p:sp>
      <p:sp>
        <p:nvSpPr>
          <p:cNvPr id="5" name="Content Placeholder 4"/>
          <p:cNvSpPr>
            <a:spLocks noGrp="1"/>
          </p:cNvSpPr>
          <p:nvPr>
            <p:ph sz="half" idx="10"/>
          </p:nvPr>
        </p:nvSpPr>
        <p:spPr/>
        <p:txBody>
          <a:bodyPr/>
          <a:lstStyle/>
          <a:p>
            <a:r>
              <a:rPr lang="en-US" sz="1200" b="1" dirty="0" err="1" smtClean="0"/>
              <a:t>Qlik</a:t>
            </a:r>
            <a:r>
              <a:rPr lang="en-US" sz="1200" b="1" dirty="0" smtClean="0"/>
              <a:t> – Insight Bot</a:t>
            </a:r>
            <a:endParaRPr lang="en-US" sz="1200" b="1" dirty="0"/>
          </a:p>
        </p:txBody>
      </p:sp>
      <p:sp>
        <p:nvSpPr>
          <p:cNvPr id="6" name="Content Placeholder 5"/>
          <p:cNvSpPr>
            <a:spLocks noGrp="1"/>
          </p:cNvSpPr>
          <p:nvPr>
            <p:ph sz="half" idx="11"/>
          </p:nvPr>
        </p:nvSpPr>
        <p:spPr/>
        <p:txBody>
          <a:bodyPr/>
          <a:lstStyle/>
          <a:p>
            <a:r>
              <a:rPr lang="en-US" sz="1200" b="1" dirty="0" smtClean="0"/>
              <a:t>Tableau - </a:t>
            </a:r>
            <a:r>
              <a:rPr lang="en-US" sz="1200" b="1" dirty="0"/>
              <a:t>Ask Data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37" y="1290032"/>
            <a:ext cx="2106587" cy="1430019"/>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68" y="3200565"/>
            <a:ext cx="3741386" cy="163591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1322" y="3200565"/>
            <a:ext cx="2426508" cy="1816912"/>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186" y="1299641"/>
            <a:ext cx="3699329" cy="141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09143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46668" y="914401"/>
            <a:ext cx="3792473" cy="2452576"/>
          </a:xfrm>
        </p:spPr>
        <p:txBody>
          <a:bodyPr/>
          <a:lstStyle/>
          <a:p>
            <a:pPr>
              <a:spcBef>
                <a:spcPts val="0"/>
              </a:spcBef>
              <a:spcAft>
                <a:spcPts val="0"/>
              </a:spcAft>
            </a:pPr>
            <a:r>
              <a:rPr lang="en-US" sz="900" b="1" u="sng" dirty="0" smtClean="0"/>
              <a:t>Shows:</a:t>
            </a:r>
            <a:r>
              <a:rPr lang="en-US" sz="900" dirty="0" smtClean="0"/>
              <a:t> Descriptive Insights</a:t>
            </a:r>
          </a:p>
          <a:p>
            <a:pPr>
              <a:spcBef>
                <a:spcPts val="0"/>
              </a:spcBef>
              <a:spcAft>
                <a:spcPts val="0"/>
              </a:spcAft>
            </a:pPr>
            <a:endParaRPr lang="en-US" sz="900" b="1" u="sng" dirty="0" smtClean="0"/>
          </a:p>
          <a:p>
            <a:pPr>
              <a:spcBef>
                <a:spcPts val="0"/>
              </a:spcBef>
              <a:spcAft>
                <a:spcPts val="0"/>
              </a:spcAft>
            </a:pPr>
            <a:r>
              <a:rPr lang="en-US" sz="900" b="1" u="sng" dirty="0" smtClean="0"/>
              <a:t>When to use:</a:t>
            </a:r>
          </a:p>
          <a:p>
            <a:pPr>
              <a:spcBef>
                <a:spcPts val="0"/>
              </a:spcBef>
              <a:spcAft>
                <a:spcPts val="0"/>
              </a:spcAft>
            </a:pPr>
            <a:endParaRPr lang="en-US" sz="900" b="1" u="sng" dirty="0" smtClean="0"/>
          </a:p>
          <a:p>
            <a:pPr marL="285750" indent="-285750">
              <a:spcBef>
                <a:spcPts val="0"/>
              </a:spcBef>
              <a:spcAft>
                <a:spcPts val="0"/>
              </a:spcAft>
              <a:buFont typeface="Arial" panose="020B0604020202020204" pitchFamily="34" charset="0"/>
              <a:buChar char="•"/>
            </a:pPr>
            <a:r>
              <a:rPr lang="en-US" sz="900" dirty="0" smtClean="0"/>
              <a:t>Finding Influencers</a:t>
            </a:r>
          </a:p>
          <a:p>
            <a:pPr marL="285750" indent="-285750">
              <a:spcBef>
                <a:spcPts val="0"/>
              </a:spcBef>
              <a:spcAft>
                <a:spcPts val="0"/>
              </a:spcAft>
              <a:buFont typeface="Arial" panose="020B0604020202020204" pitchFamily="34" charset="0"/>
              <a:buChar char="•"/>
            </a:pPr>
            <a:r>
              <a:rPr lang="en-US" sz="900" dirty="0" smtClean="0"/>
              <a:t>Determining Root Causes</a:t>
            </a:r>
          </a:p>
          <a:p>
            <a:pPr marL="285750" indent="-285750">
              <a:spcBef>
                <a:spcPts val="0"/>
              </a:spcBef>
              <a:spcAft>
                <a:spcPts val="0"/>
              </a:spcAft>
              <a:buFont typeface="Arial" panose="020B0604020202020204" pitchFamily="34" charset="0"/>
              <a:buChar char="•"/>
            </a:pPr>
            <a:r>
              <a:rPr lang="en-US" sz="900" dirty="0" smtClean="0"/>
              <a:t>Finding Anomalies / Outliers</a:t>
            </a:r>
          </a:p>
          <a:p>
            <a:pPr marL="285750" indent="-285750">
              <a:spcBef>
                <a:spcPts val="0"/>
              </a:spcBef>
              <a:spcAft>
                <a:spcPts val="0"/>
              </a:spcAft>
              <a:buFont typeface="Arial" panose="020B0604020202020204" pitchFamily="34" charset="0"/>
              <a:buChar char="•"/>
            </a:pPr>
            <a:r>
              <a:rPr lang="en-US" sz="900" dirty="0" smtClean="0"/>
              <a:t>Revealing Indicators</a:t>
            </a:r>
          </a:p>
          <a:p>
            <a:pPr marL="285750" indent="-285750">
              <a:spcBef>
                <a:spcPts val="0"/>
              </a:spcBef>
              <a:spcAft>
                <a:spcPts val="0"/>
              </a:spcAft>
              <a:buFont typeface="Arial" panose="020B0604020202020204" pitchFamily="34" charset="0"/>
              <a:buChar char="•"/>
            </a:pPr>
            <a:r>
              <a:rPr lang="en-US" sz="900" dirty="0" smtClean="0"/>
              <a:t>Personalized recommendations</a:t>
            </a:r>
          </a:p>
          <a:p>
            <a:pPr marL="285750" indent="-285750">
              <a:spcBef>
                <a:spcPts val="0"/>
              </a:spcBef>
              <a:spcAft>
                <a:spcPts val="0"/>
              </a:spcAft>
              <a:buFont typeface="Arial" panose="020B0604020202020204" pitchFamily="34" charset="0"/>
              <a:buChar char="•"/>
            </a:pPr>
            <a:r>
              <a:rPr lang="en-US" sz="900" dirty="0"/>
              <a:t>Machine recommended insights delivery</a:t>
            </a:r>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smtClean="0"/>
          </a:p>
          <a:p>
            <a:pPr marL="285750" indent="-285750">
              <a:spcBef>
                <a:spcPts val="0"/>
              </a:spcBef>
              <a:spcAft>
                <a:spcPts val="0"/>
              </a:spcAft>
              <a:buFont typeface="Arial" panose="020B0604020202020204" pitchFamily="34" charset="0"/>
              <a:buChar char="•"/>
            </a:pPr>
            <a:endParaRPr lang="en-US" sz="900" dirty="0"/>
          </a:p>
        </p:txBody>
      </p:sp>
      <p:sp>
        <p:nvSpPr>
          <p:cNvPr id="2" name="Title 1"/>
          <p:cNvSpPr>
            <a:spLocks noGrp="1"/>
          </p:cNvSpPr>
          <p:nvPr>
            <p:ph type="title"/>
          </p:nvPr>
        </p:nvSpPr>
        <p:spPr/>
        <p:txBody>
          <a:bodyPr/>
          <a:lstStyle/>
          <a:p>
            <a:r>
              <a:rPr lang="en-US" dirty="0"/>
              <a:t>Automated Insights / Discovery </a:t>
            </a:r>
          </a:p>
        </p:txBody>
      </p:sp>
      <p:pic>
        <p:nvPicPr>
          <p:cNvPr id="8" name="Picture 7"/>
          <p:cNvPicPr>
            <a:picLocks noChangeAspect="1"/>
          </p:cNvPicPr>
          <p:nvPr/>
        </p:nvPicPr>
        <p:blipFill>
          <a:blip r:embed="rId3"/>
          <a:stretch>
            <a:fillRect/>
          </a:stretch>
        </p:blipFill>
        <p:spPr>
          <a:xfrm>
            <a:off x="3750380" y="1261730"/>
            <a:ext cx="4704165" cy="27621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333002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sz="1200" b="1" dirty="0" smtClean="0"/>
              <a:t>Power BI – Key Influencers</a:t>
            </a:r>
            <a:endParaRPr lang="en-US" sz="1200" b="1" dirty="0"/>
          </a:p>
        </p:txBody>
      </p:sp>
      <p:sp>
        <p:nvSpPr>
          <p:cNvPr id="3" name="Content Placeholder 2"/>
          <p:cNvSpPr>
            <a:spLocks noGrp="1"/>
          </p:cNvSpPr>
          <p:nvPr>
            <p:ph sz="half" idx="2"/>
          </p:nvPr>
        </p:nvSpPr>
        <p:spPr/>
        <p:txBody>
          <a:bodyPr/>
          <a:lstStyle/>
          <a:p>
            <a:r>
              <a:rPr lang="en-US" sz="1200" b="1" dirty="0" smtClean="0"/>
              <a:t>Tableau – Explain Data</a:t>
            </a:r>
            <a:endParaRPr lang="en-US" sz="1200" b="1" dirty="0"/>
          </a:p>
        </p:txBody>
      </p:sp>
      <p:sp>
        <p:nvSpPr>
          <p:cNvPr id="4" name="Title 3"/>
          <p:cNvSpPr>
            <a:spLocks noGrp="1"/>
          </p:cNvSpPr>
          <p:nvPr>
            <p:ph type="title"/>
          </p:nvPr>
        </p:nvSpPr>
        <p:spPr/>
        <p:txBody>
          <a:bodyPr/>
          <a:lstStyle/>
          <a:p>
            <a:r>
              <a:rPr lang="en-US" dirty="0" smtClean="0"/>
              <a:t>Automated Insights in BI Tools</a:t>
            </a:r>
            <a:endParaRPr lang="en-US" dirty="0"/>
          </a:p>
        </p:txBody>
      </p:sp>
      <p:sp>
        <p:nvSpPr>
          <p:cNvPr id="5" name="Content Placeholder 4"/>
          <p:cNvSpPr>
            <a:spLocks noGrp="1"/>
          </p:cNvSpPr>
          <p:nvPr>
            <p:ph sz="half" idx="10"/>
          </p:nvPr>
        </p:nvSpPr>
        <p:spPr/>
        <p:txBody>
          <a:bodyPr/>
          <a:lstStyle/>
          <a:p>
            <a:r>
              <a:rPr lang="en-US" sz="1200" b="1" dirty="0" err="1" smtClean="0"/>
              <a:t>ThoughtSpot</a:t>
            </a:r>
            <a:r>
              <a:rPr lang="en-US" sz="1200" b="1" dirty="0" smtClean="0"/>
              <a:t> – Spot IQ</a:t>
            </a:r>
            <a:endParaRPr lang="en-US" sz="1200" b="1" dirty="0"/>
          </a:p>
        </p:txBody>
      </p:sp>
      <p:sp>
        <p:nvSpPr>
          <p:cNvPr id="6" name="Content Placeholder 5"/>
          <p:cNvSpPr>
            <a:spLocks noGrp="1"/>
          </p:cNvSpPr>
          <p:nvPr>
            <p:ph sz="half" idx="11"/>
          </p:nvPr>
        </p:nvSpPr>
        <p:spPr/>
        <p:txBody>
          <a:bodyPr/>
          <a:lstStyle/>
          <a:p>
            <a:r>
              <a:rPr lang="en-US" sz="1200" b="1" dirty="0" smtClean="0"/>
              <a:t>Power BI – Decomposition Tree</a:t>
            </a:r>
            <a:endParaRPr lang="en-US" sz="1200" b="1" dirty="0"/>
          </a:p>
        </p:txBody>
      </p:sp>
      <p:pic>
        <p:nvPicPr>
          <p:cNvPr id="1026" name="Picture 2" descr="Key influencers visualizations tutorial - Power BI | Microsoft Do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68" y="1139457"/>
            <a:ext cx="2222598" cy="16272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187" y="1199340"/>
            <a:ext cx="3047920" cy="1520711"/>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666" y="3227590"/>
            <a:ext cx="2222599" cy="1569208"/>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187" y="3227590"/>
            <a:ext cx="3484422" cy="15692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90094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Custom Charts</a:t>
            </a:r>
            <a:endParaRPr lang="en-US" dirty="0"/>
          </a:p>
        </p:txBody>
      </p:sp>
      <p:sp>
        <p:nvSpPr>
          <p:cNvPr id="2" name="TextBox 1"/>
          <p:cNvSpPr txBox="1"/>
          <p:nvPr/>
        </p:nvSpPr>
        <p:spPr>
          <a:xfrm>
            <a:off x="3443581" y="2679405"/>
            <a:ext cx="1813317" cy="369332"/>
          </a:xfrm>
          <a:prstGeom prst="rect">
            <a:avLst/>
          </a:prstGeom>
          <a:noFill/>
        </p:spPr>
        <p:txBody>
          <a:bodyPr wrap="none" rtlCol="0">
            <a:spAutoFit/>
          </a:bodyPr>
          <a:lstStyle/>
          <a:p>
            <a:r>
              <a:rPr lang="en-US" dirty="0" smtClean="0">
                <a:latin typeface="Open Sans" panose="020B0606030504020204" pitchFamily="34" charset="0"/>
                <a:ea typeface="Open Sans" panose="020B0606030504020204" pitchFamily="34" charset="0"/>
                <a:cs typeface="Open Sans" panose="020B0606030504020204" pitchFamily="34" charset="0"/>
              </a:rPr>
              <a:t>Coming Soon…</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2850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Know your Data</a:t>
            </a:r>
            <a:endParaRPr lang="en-US" dirty="0"/>
          </a:p>
        </p:txBody>
      </p:sp>
      <p:sp>
        <p:nvSpPr>
          <p:cNvPr id="3" name="Content Placeholder 2"/>
          <p:cNvSpPr>
            <a:spLocks noGrp="1"/>
          </p:cNvSpPr>
          <p:nvPr>
            <p:ph idx="1"/>
          </p:nvPr>
        </p:nvSpPr>
        <p:spPr/>
        <p:txBody>
          <a:bodyPr/>
          <a:lstStyle/>
          <a:p>
            <a:pPr marL="285750" indent="-285750">
              <a:spcAft>
                <a:spcPts val="0"/>
              </a:spcAft>
              <a:buFont typeface="Arial" panose="020B0604020202020204" pitchFamily="34" charset="0"/>
              <a:buChar char="•"/>
            </a:pPr>
            <a:r>
              <a:rPr lang="en-US" sz="1100" b="1" dirty="0" smtClean="0"/>
              <a:t>Knowing the data </a:t>
            </a:r>
            <a:r>
              <a:rPr lang="en-US" sz="1100" dirty="0" smtClean="0"/>
              <a:t>is the first step towards making a data story</a:t>
            </a:r>
          </a:p>
          <a:p>
            <a:pPr marL="752082" lvl="1" indent="-285750">
              <a:spcAft>
                <a:spcPts val="0"/>
              </a:spcAft>
              <a:buFont typeface="Arial" panose="020B0604020202020204" pitchFamily="34" charset="0"/>
              <a:buChar char="•"/>
            </a:pPr>
            <a:r>
              <a:rPr lang="en-US" sz="1050" dirty="0" smtClean="0"/>
              <a:t>Understanding Business functional, Data model, </a:t>
            </a:r>
            <a:r>
              <a:rPr lang="en-US" sz="1050" dirty="0"/>
              <a:t>U</a:t>
            </a:r>
            <a:r>
              <a:rPr lang="en-US" sz="1050" dirty="0" smtClean="0"/>
              <a:t>ser expectations are key to developing good stories.</a:t>
            </a:r>
          </a:p>
          <a:p>
            <a:pPr marL="752082" lvl="1" indent="-285750">
              <a:spcAft>
                <a:spcPts val="0"/>
              </a:spcAft>
              <a:buFont typeface="Arial" panose="020B0604020202020204" pitchFamily="34" charset="0"/>
              <a:buChar char="•"/>
            </a:pPr>
            <a:r>
              <a:rPr lang="en-US" sz="1050" dirty="0" smtClean="0"/>
              <a:t>Perform some </a:t>
            </a:r>
            <a:r>
              <a:rPr lang="en-US" sz="1050" b="1" dirty="0" smtClean="0"/>
              <a:t>exploratory analysis </a:t>
            </a:r>
            <a:r>
              <a:rPr lang="en-US" sz="1050" dirty="0" smtClean="0"/>
              <a:t>to get a better understanding of the data forehand (rather than seeing the same thing after developing the dashboard).</a:t>
            </a:r>
          </a:p>
          <a:p>
            <a:pPr marL="752082" lvl="1" indent="-285750">
              <a:spcAft>
                <a:spcPts val="0"/>
              </a:spcAft>
              <a:buFont typeface="Arial" panose="020B0604020202020204" pitchFamily="34" charset="0"/>
              <a:buChar char="•"/>
            </a:pPr>
            <a:r>
              <a:rPr lang="en-US" sz="1050" dirty="0" smtClean="0"/>
              <a:t>This tool can be used before or after </a:t>
            </a:r>
            <a:r>
              <a:rPr lang="en-US" sz="1050" dirty="0" err="1" smtClean="0"/>
              <a:t>wireframing</a:t>
            </a:r>
            <a:r>
              <a:rPr lang="en-US" sz="1050" dirty="0" smtClean="0"/>
              <a:t> – whenever a chart needs to be selected</a:t>
            </a:r>
          </a:p>
          <a:p>
            <a:pPr marL="285750" indent="-285750">
              <a:spcAft>
                <a:spcPts val="0"/>
              </a:spcAft>
              <a:buFont typeface="Arial" panose="020B0604020202020204" pitchFamily="34" charset="0"/>
              <a:buChar char="•"/>
            </a:pPr>
            <a:r>
              <a:rPr lang="en-US" sz="1100" dirty="0" smtClean="0"/>
              <a:t>The </a:t>
            </a:r>
            <a:r>
              <a:rPr lang="en-US" sz="1100" b="1" dirty="0" smtClean="0"/>
              <a:t>nature of data values </a:t>
            </a:r>
            <a:r>
              <a:rPr lang="en-US" sz="1100" dirty="0" smtClean="0"/>
              <a:t>in Dimensions and Measures also play a crucial role in </a:t>
            </a:r>
            <a:r>
              <a:rPr lang="en-US" sz="1100" b="1" dirty="0" smtClean="0"/>
              <a:t>chart rendering</a:t>
            </a:r>
            <a:r>
              <a:rPr lang="en-US" sz="1100" dirty="0" smtClean="0"/>
              <a:t>. Their values may become a factor in chart or visual selection.</a:t>
            </a:r>
          </a:p>
          <a:p>
            <a:pPr marL="752082" lvl="1" indent="-285750">
              <a:spcAft>
                <a:spcPts val="0"/>
              </a:spcAft>
              <a:buFont typeface="Arial" panose="020B0604020202020204" pitchFamily="34" charset="0"/>
              <a:buChar char="•"/>
            </a:pPr>
            <a:r>
              <a:rPr lang="en-US" sz="1050" dirty="0"/>
              <a:t>Nature of data in dimensions and measures</a:t>
            </a:r>
          </a:p>
          <a:p>
            <a:pPr marL="1428722" lvl="2" indent="-285750">
              <a:spcAft>
                <a:spcPts val="0"/>
              </a:spcAft>
              <a:buFont typeface="Arial" panose="020B0604020202020204" pitchFamily="34" charset="0"/>
              <a:buChar char="•"/>
            </a:pPr>
            <a:r>
              <a:rPr lang="en-US" sz="1000" dirty="0"/>
              <a:t>Whether the measure values are </a:t>
            </a:r>
            <a:r>
              <a:rPr lang="en-US" sz="1000" dirty="0" err="1"/>
              <a:t>aggregable</a:t>
            </a:r>
            <a:r>
              <a:rPr lang="en-US" sz="1000" dirty="0"/>
              <a:t> or </a:t>
            </a:r>
            <a:r>
              <a:rPr lang="en-US" sz="1000" dirty="0" smtClean="0"/>
              <a:t>not</a:t>
            </a:r>
          </a:p>
          <a:p>
            <a:pPr marL="1428722" lvl="2" indent="-285750">
              <a:spcAft>
                <a:spcPts val="0"/>
              </a:spcAft>
              <a:buFont typeface="Arial" panose="020B0604020202020204" pitchFamily="34" charset="0"/>
              <a:buChar char="•"/>
            </a:pPr>
            <a:r>
              <a:rPr lang="en-US" sz="1000" dirty="0" smtClean="0"/>
              <a:t>Whether negative values are present</a:t>
            </a:r>
            <a:endParaRPr lang="en-US" sz="1000" dirty="0"/>
          </a:p>
          <a:p>
            <a:pPr marL="1428722" lvl="2" indent="-285750">
              <a:spcAft>
                <a:spcPts val="0"/>
              </a:spcAft>
              <a:buFont typeface="Arial" panose="020B0604020202020204" pitchFamily="34" charset="0"/>
              <a:buChar char="•"/>
            </a:pPr>
            <a:r>
              <a:rPr lang="en-US" sz="1000" dirty="0"/>
              <a:t>Are they better </a:t>
            </a:r>
            <a:r>
              <a:rPr lang="en-US" sz="1000" dirty="0" smtClean="0"/>
              <a:t>used only when </a:t>
            </a:r>
            <a:r>
              <a:rPr lang="en-US" sz="1000" dirty="0"/>
              <a:t>sorted/ordered</a:t>
            </a:r>
          </a:p>
          <a:p>
            <a:pPr marL="1428722" lvl="2" indent="-285750">
              <a:spcAft>
                <a:spcPts val="0"/>
              </a:spcAft>
              <a:buFont typeface="Arial" panose="020B0604020202020204" pitchFamily="34" charset="0"/>
              <a:buChar char="•"/>
            </a:pPr>
            <a:r>
              <a:rPr lang="en-US" sz="1000" dirty="0" smtClean="0"/>
              <a:t>Data is at </a:t>
            </a:r>
            <a:r>
              <a:rPr lang="en-US" sz="1000" dirty="0"/>
              <a:t>different grains</a:t>
            </a:r>
          </a:p>
          <a:p>
            <a:pPr marL="1428722" lvl="2" indent="-285750">
              <a:spcAft>
                <a:spcPts val="0"/>
              </a:spcAft>
              <a:buFont typeface="Arial" panose="020B0604020202020204" pitchFamily="34" charset="0"/>
              <a:buChar char="•"/>
            </a:pPr>
            <a:r>
              <a:rPr lang="en-US" sz="1000" dirty="0" smtClean="0"/>
              <a:t>Data </a:t>
            </a:r>
            <a:r>
              <a:rPr lang="en-US" sz="1000" dirty="0"/>
              <a:t>latencies may be </a:t>
            </a:r>
            <a:r>
              <a:rPr lang="en-US" sz="1000" dirty="0" smtClean="0"/>
              <a:t>different</a:t>
            </a:r>
          </a:p>
          <a:p>
            <a:pPr marL="1428722" lvl="2" indent="-285750">
              <a:spcAft>
                <a:spcPts val="0"/>
              </a:spcAft>
              <a:buFont typeface="Arial" panose="020B0604020202020204" pitchFamily="34" charset="0"/>
              <a:buChar char="•"/>
            </a:pPr>
            <a:r>
              <a:rPr lang="en-US" sz="1000" dirty="0"/>
              <a:t>S</a:t>
            </a:r>
            <a:r>
              <a:rPr lang="en-US" sz="1000" dirty="0" smtClean="0"/>
              <a:t>ome </a:t>
            </a:r>
            <a:r>
              <a:rPr lang="en-US" sz="1000" dirty="0"/>
              <a:t>compatibility gaps </a:t>
            </a:r>
            <a:r>
              <a:rPr lang="en-US" sz="1000" dirty="0" smtClean="0"/>
              <a:t>with other charts may be apparent etc</a:t>
            </a:r>
            <a:r>
              <a:rPr lang="en-US" sz="1000" dirty="0"/>
              <a:t>.</a:t>
            </a:r>
          </a:p>
          <a:p>
            <a:pPr marL="752082" lvl="1" indent="-285750">
              <a:spcAft>
                <a:spcPts val="0"/>
              </a:spcAft>
              <a:buFont typeface="Arial" panose="020B0604020202020204" pitchFamily="34" charset="0"/>
              <a:buChar char="•"/>
            </a:pPr>
            <a:r>
              <a:rPr lang="en-US" sz="1050" dirty="0" smtClean="0"/>
              <a:t>Data values impacting aesthetics</a:t>
            </a:r>
          </a:p>
          <a:p>
            <a:pPr marL="1428722" lvl="2" indent="-285750">
              <a:spcAft>
                <a:spcPts val="0"/>
              </a:spcAft>
              <a:buFont typeface="Arial" panose="020B0604020202020204" pitchFamily="34" charset="0"/>
              <a:buChar char="•"/>
            </a:pPr>
            <a:r>
              <a:rPr lang="en-US" sz="1000" dirty="0"/>
              <a:t>Number of categorical values in dimensions: Some charts </a:t>
            </a:r>
            <a:r>
              <a:rPr lang="en-US" sz="1000" dirty="0" smtClean="0"/>
              <a:t>may be good at rendering only a small number of categories</a:t>
            </a:r>
          </a:p>
          <a:p>
            <a:pPr marL="1428722" lvl="2" indent="-285750">
              <a:spcAft>
                <a:spcPts val="0"/>
              </a:spcAft>
              <a:buFont typeface="Arial" panose="020B0604020202020204" pitchFamily="34" charset="0"/>
              <a:buChar char="•"/>
            </a:pPr>
            <a:r>
              <a:rPr lang="en-US" sz="1000" dirty="0"/>
              <a:t>Length of the individual data elements in dimensions: Some charts may not look when showing large names in legend, axes, labels etc.</a:t>
            </a:r>
          </a:p>
        </p:txBody>
      </p:sp>
    </p:spTree>
    <p:extLst>
      <p:ext uri="{BB962C8B-B14F-4D97-AF65-F5344CB8AC3E}">
        <p14:creationId xmlns:p14="http://schemas.microsoft.com/office/powerpoint/2010/main" val="25201963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Infographics in Tableau – by </a:t>
            </a:r>
            <a:r>
              <a:rPr lang="en-US" dirty="0" err="1" smtClean="0"/>
              <a:t>Hemang</a:t>
            </a:r>
            <a:r>
              <a:rPr lang="en-US" dirty="0" smtClean="0"/>
              <a:t> </a:t>
            </a:r>
            <a:r>
              <a:rPr lang="en-US" dirty="0" err="1" smtClean="0"/>
              <a:t>Bhavasar</a:t>
            </a:r>
            <a:endParaRPr lang="en-US" dirty="0"/>
          </a:p>
        </p:txBody>
      </p:sp>
      <p:pic>
        <p:nvPicPr>
          <p:cNvPr id="3" name="Picture 2">
            <a:hlinkClick r:id="rId3"/>
          </p:cNvPr>
          <p:cNvPicPr>
            <a:picLocks noChangeAspect="1"/>
          </p:cNvPicPr>
          <p:nvPr/>
        </p:nvPicPr>
        <p:blipFill>
          <a:blip r:embed="rId4"/>
          <a:stretch>
            <a:fillRect/>
          </a:stretch>
        </p:blipFill>
        <p:spPr>
          <a:xfrm>
            <a:off x="2734513" y="863894"/>
            <a:ext cx="4058301" cy="4038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6034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Marketplace</a:t>
            </a:r>
            <a:endParaRPr lang="en-US" dirty="0"/>
          </a:p>
        </p:txBody>
      </p:sp>
      <p:sp>
        <p:nvSpPr>
          <p:cNvPr id="3" name="TextBox 2"/>
          <p:cNvSpPr txBox="1"/>
          <p:nvPr/>
        </p:nvSpPr>
        <p:spPr>
          <a:xfrm>
            <a:off x="3443581" y="2679405"/>
            <a:ext cx="1813317" cy="369332"/>
          </a:xfrm>
          <a:prstGeom prst="rect">
            <a:avLst/>
          </a:prstGeom>
          <a:noFill/>
        </p:spPr>
        <p:txBody>
          <a:bodyPr wrap="none" rtlCol="0">
            <a:spAutoFit/>
          </a:bodyPr>
          <a:lstStyle/>
          <a:p>
            <a:r>
              <a:rPr lang="en-US" dirty="0" smtClean="0">
                <a:latin typeface="Open Sans" panose="020B0606030504020204" pitchFamily="34" charset="0"/>
                <a:ea typeface="Open Sans" panose="020B0606030504020204" pitchFamily="34" charset="0"/>
                <a:cs typeface="Open Sans" panose="020B0606030504020204" pitchFamily="34" charset="0"/>
              </a:rPr>
              <a:t>Coming Soon…</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395477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evolve.</a:t>
            </a:r>
            <a:endParaRPr lang="en-US" dirty="0"/>
          </a:p>
        </p:txBody>
      </p:sp>
    </p:spTree>
    <p:extLst>
      <p:ext uri="{BB962C8B-B14F-4D97-AF65-F5344CB8AC3E}">
        <p14:creationId xmlns:p14="http://schemas.microsoft.com/office/powerpoint/2010/main" val="911208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Purpose of the Chart</a:t>
            </a:r>
            <a:endParaRPr lang="en-US" dirty="0"/>
          </a:p>
        </p:txBody>
      </p:sp>
      <p:sp>
        <p:nvSpPr>
          <p:cNvPr id="3" name="Content Placeholder 2"/>
          <p:cNvSpPr>
            <a:spLocks noGrp="1"/>
          </p:cNvSpPr>
          <p:nvPr>
            <p:ph idx="1"/>
          </p:nvPr>
        </p:nvSpPr>
        <p:spPr/>
        <p:txBody>
          <a:bodyPr/>
          <a:lstStyle/>
          <a:p>
            <a:r>
              <a:rPr lang="en-US" sz="1050" dirty="0" smtClean="0"/>
              <a:t>This step is very critical – and is </a:t>
            </a:r>
            <a:r>
              <a:rPr lang="en-US" sz="1050" u="sng" dirty="0" smtClean="0"/>
              <a:t>highly influenced based on your business and data understanding</a:t>
            </a:r>
            <a:r>
              <a:rPr lang="en-US" sz="1050" dirty="0" smtClean="0"/>
              <a:t>. Without knowing the data, you might just easily select the wrong visual type.</a:t>
            </a:r>
          </a:p>
          <a:p>
            <a:r>
              <a:rPr lang="en-US" sz="1050" dirty="0" smtClean="0"/>
              <a:t>Charts aggregate / </a:t>
            </a:r>
            <a:r>
              <a:rPr lang="en-US" sz="1050" b="1" dirty="0" smtClean="0"/>
              <a:t>summarize data visually to show </a:t>
            </a:r>
            <a:r>
              <a:rPr lang="en-US" sz="1050" dirty="0" smtClean="0"/>
              <a:t>composition, comparison, data distribution, trend etc. </a:t>
            </a:r>
          </a:p>
          <a:p>
            <a:r>
              <a:rPr lang="en-US" sz="1050" dirty="0" smtClean="0"/>
              <a:t>Following are some categories of charts. Some chart may be categorized in multiple categories.</a:t>
            </a:r>
            <a:br>
              <a:rPr lang="en-US" sz="1050" dirty="0" smtClean="0"/>
            </a:br>
            <a:endParaRPr lang="en-US" sz="1050" dirty="0" smtClean="0"/>
          </a:p>
          <a:p>
            <a:pPr marL="285750" indent="-285750">
              <a:spcBef>
                <a:spcPts val="0"/>
              </a:spcBef>
              <a:buFont typeface="Arial" panose="020B0604020202020204" pitchFamily="34" charset="0"/>
              <a:buChar char="•"/>
            </a:pPr>
            <a:r>
              <a:rPr lang="en-US" sz="1050" b="1" dirty="0" smtClean="0"/>
              <a:t>Commonly used</a:t>
            </a:r>
          </a:p>
          <a:p>
            <a:pPr marL="752082" lvl="1" indent="-285750">
              <a:spcAft>
                <a:spcPts val="0"/>
              </a:spcAft>
              <a:buFont typeface="Arial" panose="020B0604020202020204" pitchFamily="34" charset="0"/>
              <a:buChar char="•"/>
            </a:pPr>
            <a:r>
              <a:rPr lang="en-US" sz="1000" dirty="0" smtClean="0"/>
              <a:t>Comparison</a:t>
            </a:r>
          </a:p>
          <a:p>
            <a:pPr marL="752082" lvl="1" indent="-285750">
              <a:spcAft>
                <a:spcPts val="0"/>
              </a:spcAft>
              <a:buFont typeface="Arial" panose="020B0604020202020204" pitchFamily="34" charset="0"/>
              <a:buChar char="•"/>
            </a:pPr>
            <a:r>
              <a:rPr lang="en-US" sz="1000" dirty="0" smtClean="0"/>
              <a:t>Composition</a:t>
            </a:r>
          </a:p>
          <a:p>
            <a:pPr marL="752082" lvl="1" indent="-285750">
              <a:spcAft>
                <a:spcPts val="0"/>
              </a:spcAft>
              <a:buFont typeface="Arial" panose="020B0604020202020204" pitchFamily="34" charset="0"/>
              <a:buChar char="•"/>
            </a:pPr>
            <a:r>
              <a:rPr lang="en-US" sz="1000" dirty="0"/>
              <a:t>Correlation </a:t>
            </a:r>
            <a:endParaRPr lang="en-US" sz="1000" dirty="0" smtClean="0"/>
          </a:p>
          <a:p>
            <a:pPr marL="752082" lvl="1" indent="-285750">
              <a:spcAft>
                <a:spcPts val="0"/>
              </a:spcAft>
              <a:buFont typeface="Arial" panose="020B0604020202020204" pitchFamily="34" charset="0"/>
              <a:buChar char="•"/>
            </a:pPr>
            <a:r>
              <a:rPr lang="en-US" sz="1000" dirty="0" smtClean="0"/>
              <a:t>Trend</a:t>
            </a:r>
          </a:p>
          <a:p>
            <a:pPr marL="752082" lvl="1" indent="-285750">
              <a:spcAft>
                <a:spcPts val="0"/>
              </a:spcAft>
              <a:buFont typeface="Arial" panose="020B0604020202020204" pitchFamily="34" charset="0"/>
              <a:buChar char="•"/>
            </a:pPr>
            <a:r>
              <a:rPr lang="en-US" sz="1000" dirty="0" smtClean="0"/>
              <a:t>Spatial</a:t>
            </a:r>
          </a:p>
          <a:p>
            <a:pPr marL="285750" indent="-285750">
              <a:buFont typeface="Arial" panose="020B0604020202020204" pitchFamily="34" charset="0"/>
              <a:buChar char="•"/>
            </a:pPr>
            <a:r>
              <a:rPr lang="en-US" sz="1050" b="1" dirty="0" smtClean="0"/>
              <a:t>Not so commonly used</a:t>
            </a:r>
          </a:p>
          <a:p>
            <a:pPr marL="752082" lvl="1" indent="-285750">
              <a:spcAft>
                <a:spcPts val="0"/>
              </a:spcAft>
              <a:buFont typeface="Arial" panose="020B0604020202020204" pitchFamily="34" charset="0"/>
              <a:buChar char="•"/>
            </a:pPr>
            <a:r>
              <a:rPr lang="en-US" sz="1000" dirty="0"/>
              <a:t>Distribution</a:t>
            </a:r>
          </a:p>
          <a:p>
            <a:pPr marL="752082" lvl="1" indent="-285750">
              <a:spcAft>
                <a:spcPts val="0"/>
              </a:spcAft>
              <a:buFont typeface="Arial" panose="020B0604020202020204" pitchFamily="34" charset="0"/>
              <a:buChar char="•"/>
            </a:pPr>
            <a:r>
              <a:rPr lang="en-US" sz="1000" dirty="0" smtClean="0"/>
              <a:t>Hierarchy</a:t>
            </a:r>
          </a:p>
          <a:p>
            <a:pPr marL="752082" lvl="1" indent="-285750">
              <a:spcAft>
                <a:spcPts val="0"/>
              </a:spcAft>
              <a:buFont typeface="Arial" panose="020B0604020202020204" pitchFamily="34" charset="0"/>
              <a:buChar char="•"/>
            </a:pPr>
            <a:r>
              <a:rPr lang="en-US" sz="1000" dirty="0" smtClean="0"/>
              <a:t>Ranking</a:t>
            </a:r>
          </a:p>
          <a:p>
            <a:pPr marL="752082" lvl="1" indent="-285750">
              <a:spcAft>
                <a:spcPts val="0"/>
              </a:spcAft>
              <a:buFont typeface="Arial" panose="020B0604020202020204" pitchFamily="34" charset="0"/>
              <a:buChar char="•"/>
            </a:pPr>
            <a:r>
              <a:rPr lang="en-US" sz="1000" dirty="0" smtClean="0"/>
              <a:t>Flow</a:t>
            </a:r>
          </a:p>
          <a:p>
            <a:pPr marL="752082" lvl="1" indent="-285750">
              <a:spcAft>
                <a:spcPts val="0"/>
              </a:spcAft>
              <a:buFont typeface="Arial" panose="020B0604020202020204" pitchFamily="34" charset="0"/>
              <a:buChar char="•"/>
            </a:pPr>
            <a:r>
              <a:rPr lang="en-US" sz="1000" dirty="0" smtClean="0"/>
              <a:t>Calendar</a:t>
            </a:r>
            <a:endParaRPr lang="en-US" sz="1000" dirty="0"/>
          </a:p>
        </p:txBody>
      </p:sp>
      <p:pic>
        <p:nvPicPr>
          <p:cNvPr id="6146" name="Picture 2" descr="https://lh3.googleusercontent.com/-CcH30YyZNJ4/XxE6ZHNPT4I/AAAAAAAAABY/T-Ma4O2QfpUF4-LU7l9_0JXMe1yuaswQwCK8BGAsYHg/s0/2020-07-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350" y="1928103"/>
            <a:ext cx="5207238" cy="27719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279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Saama_Powerpoint_Template">
  <a:themeElements>
    <a:clrScheme name="Saama">
      <a:dk1>
        <a:srgbClr val="333333"/>
      </a:dk1>
      <a:lt1>
        <a:srgbClr val="FFFFFF"/>
      </a:lt1>
      <a:dk2>
        <a:srgbClr val="1B96DE"/>
      </a:dk2>
      <a:lt2>
        <a:srgbClr val="F7F7F7"/>
      </a:lt2>
      <a:accent1>
        <a:srgbClr val="224C6F"/>
      </a:accent1>
      <a:accent2>
        <a:srgbClr val="FF9200"/>
      </a:accent2>
      <a:accent3>
        <a:srgbClr val="5FE6C0"/>
      </a:accent3>
      <a:accent4>
        <a:srgbClr val="15BAB0"/>
      </a:accent4>
      <a:accent5>
        <a:srgbClr val="E75244"/>
      </a:accent5>
      <a:accent6>
        <a:srgbClr val="1B96DE"/>
      </a:accent6>
      <a:hlink>
        <a:srgbClr val="787878"/>
      </a:hlink>
      <a:folHlink>
        <a:srgbClr val="224C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3196DE"/>
          </a:solidFill>
        </a:ln>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a:solidFill>
            <a:srgbClr val="3196DE"/>
          </a:solidFill>
        </a:ln>
      </a:spPr>
      <a:bodyPr/>
      <a:lstStyle/>
      <a:style>
        <a:lnRef idx="1">
          <a:schemeClr val="accent6"/>
        </a:lnRef>
        <a:fillRef idx="0">
          <a:schemeClr val="accent6"/>
        </a:fillRef>
        <a:effectRef idx="0">
          <a:schemeClr val="accent6"/>
        </a:effectRef>
        <a:fontRef idx="minor">
          <a:schemeClr val="tx1"/>
        </a:fontRef>
      </a:style>
    </a:lnDef>
  </a:objectDefaults>
  <a:extraClrSchemeLst/>
  <a:extLst>
    <a:ext uri="{05A4C25C-085E-4340-85A3-A5531E510DB2}">
      <thm15:themeFamily xmlns:thm15="http://schemas.microsoft.com/office/thememl/2012/main" name="Saama_Blank" id="{7D42F3D1-E717-45CE-99C6-CFD9993CDC5A}" vid="{5D029377-93C2-4102-90D5-2AE530A624E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Saama_Powerpoint_Template">
  <a:themeElements>
    <a:clrScheme name="Saama">
      <a:dk1>
        <a:srgbClr val="333333"/>
      </a:dk1>
      <a:lt1>
        <a:srgbClr val="FFFFFF"/>
      </a:lt1>
      <a:dk2>
        <a:srgbClr val="1B96DE"/>
      </a:dk2>
      <a:lt2>
        <a:srgbClr val="F7F7F7"/>
      </a:lt2>
      <a:accent1>
        <a:srgbClr val="224C6F"/>
      </a:accent1>
      <a:accent2>
        <a:srgbClr val="FF9200"/>
      </a:accent2>
      <a:accent3>
        <a:srgbClr val="5FE6C0"/>
      </a:accent3>
      <a:accent4>
        <a:srgbClr val="15BAB0"/>
      </a:accent4>
      <a:accent5>
        <a:srgbClr val="E75244"/>
      </a:accent5>
      <a:accent6>
        <a:srgbClr val="1B96DE"/>
      </a:accent6>
      <a:hlink>
        <a:srgbClr val="787878"/>
      </a:hlink>
      <a:folHlink>
        <a:srgbClr val="224C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3196DE"/>
          </a:solidFill>
        </a:ln>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a:solidFill>
            <a:srgbClr val="3196DE"/>
          </a:solidFill>
        </a:ln>
      </a:spPr>
      <a:bodyPr/>
      <a:lstStyle/>
      <a:style>
        <a:lnRef idx="1">
          <a:schemeClr val="accent6"/>
        </a:lnRef>
        <a:fillRef idx="0">
          <a:schemeClr val="accent6"/>
        </a:fillRef>
        <a:effectRef idx="0">
          <a:schemeClr val="accent6"/>
        </a:effectRef>
        <a:fontRef idx="minor">
          <a:schemeClr val="tx1"/>
        </a:fontRef>
      </a:style>
    </a:lnDef>
  </a:objectDefaults>
  <a:extraClrSchemeLst/>
  <a:extLst>
    <a:ext uri="{05A4C25C-085E-4340-85A3-A5531E510DB2}">
      <thm15:themeFamily xmlns:thm15="http://schemas.microsoft.com/office/thememl/2012/main" name="Saama_Blank" id="{7D42F3D1-E717-45CE-99C6-CFD9993CDC5A}" vid="{5D029377-93C2-4102-90D5-2AE530A624E6}"/>
    </a:ext>
  </a:extLst>
</a:theme>
</file>

<file path=docProps/app.xml><?xml version="1.0" encoding="utf-8"?>
<Properties xmlns="http://schemas.openxmlformats.org/officeDocument/2006/extended-properties" xmlns:vt="http://schemas.openxmlformats.org/officeDocument/2006/docPropsVTypes">
  <Template>Saama_Blank</Template>
  <TotalTime>26908</TotalTime>
  <Words>6930</Words>
  <Application>Microsoft Office PowerPoint</Application>
  <PresentationFormat>On-screen Show (16:9)</PresentationFormat>
  <Paragraphs>989</Paragraphs>
  <Slides>82</Slides>
  <Notes>43</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82</vt:i4>
      </vt:variant>
    </vt:vector>
  </HeadingPairs>
  <TitlesOfParts>
    <vt:vector size="103" baseType="lpstr">
      <vt:lpstr>ＭＳ Ｐゴシック</vt:lpstr>
      <vt:lpstr>Arial</vt:lpstr>
      <vt:lpstr>Calibri</vt:lpstr>
      <vt:lpstr>Montserrat</vt:lpstr>
      <vt:lpstr>Open Sans</vt:lpstr>
      <vt:lpstr>Roboto Light</vt:lpstr>
      <vt:lpstr>Roboto Regular</vt:lpstr>
      <vt:lpstr>Roboto Slab</vt:lpstr>
      <vt:lpstr>Roboto Slab Bold</vt:lpstr>
      <vt:lpstr>Roboto Slab Light</vt:lpstr>
      <vt:lpstr>Roboto Slab Regular</vt:lpstr>
      <vt:lpstr>Custom Design</vt:lpstr>
      <vt:lpstr>1_Custom Design</vt:lpstr>
      <vt:lpstr>2_Custom Design</vt:lpstr>
      <vt:lpstr>3_Custom Design</vt:lpstr>
      <vt:lpstr>4_Custom Design</vt:lpstr>
      <vt:lpstr>5_Custom Design</vt:lpstr>
      <vt:lpstr>6_Custom Design</vt:lpstr>
      <vt:lpstr>7_Custom Design</vt:lpstr>
      <vt:lpstr>1_Saama_Powerpoint_Template</vt:lpstr>
      <vt:lpstr>8_Saama_Powerpoint_Template</vt:lpstr>
      <vt:lpstr>Data Visualization: Chart Selection Guidelines</vt:lpstr>
      <vt:lpstr>Overview</vt:lpstr>
      <vt:lpstr>How to use this PowerPoint Deck?</vt:lpstr>
      <vt:lpstr>Easy way to view all charts in this deck.. Use Slide Sorter</vt:lpstr>
      <vt:lpstr>Data Stories</vt:lpstr>
      <vt:lpstr>Chart Selector</vt:lpstr>
      <vt:lpstr>How to use this tool?</vt:lpstr>
      <vt:lpstr>Step 1: Know your Data</vt:lpstr>
      <vt:lpstr>Step 2: Purpose of the Chart</vt:lpstr>
      <vt:lpstr>Step 3: Number of Dimensions and Measures</vt:lpstr>
      <vt:lpstr>Step 4: Any other criteria (customer, business)</vt:lpstr>
      <vt:lpstr>Coloring Guidelines</vt:lpstr>
      <vt:lpstr>Color Guidelines</vt:lpstr>
      <vt:lpstr>Color Guidelines</vt:lpstr>
      <vt:lpstr>Related Tools / Aids</vt:lpstr>
      <vt:lpstr>Color Palette Tools</vt:lpstr>
      <vt:lpstr>More Color Tools</vt:lpstr>
      <vt:lpstr>Chart Selector Catalogue</vt:lpstr>
      <vt:lpstr>Chart Selector Catalogue</vt:lpstr>
      <vt:lpstr>Chart Selector Catalogue</vt:lpstr>
      <vt:lpstr>Charts for Trend</vt:lpstr>
      <vt:lpstr>Line Chart - Summary</vt:lpstr>
      <vt:lpstr>Line Chart Variants – Basic</vt:lpstr>
      <vt:lpstr>Line Chart Variants – Basic</vt:lpstr>
      <vt:lpstr>Trend Charts - See Also</vt:lpstr>
      <vt:lpstr>Charts for Comparison</vt:lpstr>
      <vt:lpstr>Bar Chart - Summary</vt:lpstr>
      <vt:lpstr>Bar Chart Variants – Basic</vt:lpstr>
      <vt:lpstr>Bar Chart Variants - Extended</vt:lpstr>
      <vt:lpstr>Bar Chart Variants - Extended</vt:lpstr>
      <vt:lpstr>Bar vs. Column Chart</vt:lpstr>
      <vt:lpstr>Polar/Radar/Spider Chart - Summary</vt:lpstr>
      <vt:lpstr>Bubble Chart - Summary</vt:lpstr>
      <vt:lpstr>Word Cloud - Summary</vt:lpstr>
      <vt:lpstr>Charts for Composition</vt:lpstr>
      <vt:lpstr>Pie Chart - Summary</vt:lpstr>
      <vt:lpstr>Pie Chart – Extensions / Combinations / Similar</vt:lpstr>
      <vt:lpstr>Treemap - Summary</vt:lpstr>
      <vt:lpstr>Treemap – Extensions</vt:lpstr>
      <vt:lpstr>Treemap – Extensions</vt:lpstr>
      <vt:lpstr>Treemap – Extensions</vt:lpstr>
      <vt:lpstr>Charts for Correlation</vt:lpstr>
      <vt:lpstr>Heatmap - Summary</vt:lpstr>
      <vt:lpstr>Heatmap Variants</vt:lpstr>
      <vt:lpstr>Treemap vs Heatmap vs. Scatter Plot</vt:lpstr>
      <vt:lpstr>Scatterplot - Summary</vt:lpstr>
      <vt:lpstr>Scatter Plot - Variants</vt:lpstr>
      <vt:lpstr>Scatter Plot - Variants</vt:lpstr>
      <vt:lpstr>Charts for Ranking</vt:lpstr>
      <vt:lpstr>Bump Chart - Summary</vt:lpstr>
      <vt:lpstr>Bump Chart – Extensions</vt:lpstr>
      <vt:lpstr>Bump Chart – Extensions</vt:lpstr>
      <vt:lpstr>Charts for Spatial Data</vt:lpstr>
      <vt:lpstr>Geo Maps - Summary</vt:lpstr>
      <vt:lpstr>Geo Map – Extensions</vt:lpstr>
      <vt:lpstr>Geo Maps – Extensions</vt:lpstr>
      <vt:lpstr>Geo Maps – Extensions</vt:lpstr>
      <vt:lpstr>Charts for Hierarchies</vt:lpstr>
      <vt:lpstr>Dendrogram / Decomposition Tree - Summary</vt:lpstr>
      <vt:lpstr>Charts for Flow</vt:lpstr>
      <vt:lpstr>Sankey Chart</vt:lpstr>
      <vt:lpstr>Information Widgets and Charts</vt:lpstr>
      <vt:lpstr>Single Value – Cards/Tiles</vt:lpstr>
      <vt:lpstr>Single Value - Infographics</vt:lpstr>
      <vt:lpstr>Gauge Charts</vt:lpstr>
      <vt:lpstr>Tables - Summary</vt:lpstr>
      <vt:lpstr>Table Variants</vt:lpstr>
      <vt:lpstr>Special Purpose Charts</vt:lpstr>
      <vt:lpstr>Pareto Chart (80/20 rule)</vt:lpstr>
      <vt:lpstr>Funnel Chart</vt:lpstr>
      <vt:lpstr>Gantt Chart</vt:lpstr>
      <vt:lpstr>OHLC and Candlestick Charts</vt:lpstr>
      <vt:lpstr>Augmented Analytics</vt:lpstr>
      <vt:lpstr>Smart Analytics</vt:lpstr>
      <vt:lpstr>Search / Conversational Analytics</vt:lpstr>
      <vt:lpstr>Search Analytics in BI Tools</vt:lpstr>
      <vt:lpstr>Automated Insights / Discovery </vt:lpstr>
      <vt:lpstr>Automated Insights in BI Tools</vt:lpstr>
      <vt:lpstr>Custom Charts</vt:lpstr>
      <vt:lpstr>Infographics in Tableau – by Hemang Bhavasar</vt:lpstr>
      <vt:lpstr>Marketplace</vt:lpstr>
      <vt:lpstr>evolve.</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Saama Corporate Presentation</dc:title>
  <dc:subject/>
  <dc:creator>Uday Mamidwar</dc:creator>
  <cp:keywords>Data Visualization CoE;Reporting Horizontal</cp:keywords>
  <dc:description/>
  <cp:lastModifiedBy>Uday Mamidwar</cp:lastModifiedBy>
  <cp:revision>1309</cp:revision>
  <cp:lastPrinted>2017-08-29T02:35:40Z</cp:lastPrinted>
  <dcterms:created xsi:type="dcterms:W3CDTF">2015-11-12T23:07:34Z</dcterms:created>
  <dcterms:modified xsi:type="dcterms:W3CDTF">2020-08-06T15:08:45Z</dcterms:modified>
  <cp:category/>
</cp:coreProperties>
</file>